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58" r:id="rId3"/>
    <p:sldId id="266" r:id="rId4"/>
    <p:sldId id="265" r:id="rId5"/>
    <p:sldId id="267" r:id="rId6"/>
    <p:sldId id="257" r:id="rId7"/>
    <p:sldId id="268" r:id="rId8"/>
    <p:sldId id="270" r:id="rId9"/>
    <p:sldId id="269" r:id="rId10"/>
    <p:sldId id="319" r:id="rId11"/>
    <p:sldId id="320" r:id="rId12"/>
    <p:sldId id="271" r:id="rId13"/>
    <p:sldId id="272" r:id="rId14"/>
    <p:sldId id="273" r:id="rId15"/>
    <p:sldId id="318" r:id="rId16"/>
    <p:sldId id="274" r:id="rId17"/>
    <p:sldId id="321" r:id="rId18"/>
    <p:sldId id="276" r:id="rId19"/>
    <p:sldId id="277" r:id="rId20"/>
    <p:sldId id="278" r:id="rId21"/>
    <p:sldId id="279" r:id="rId22"/>
    <p:sldId id="26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32" r:id="rId36"/>
    <p:sldId id="280" r:id="rId37"/>
    <p:sldId id="281" r:id="rId38"/>
    <p:sldId id="294" r:id="rId39"/>
    <p:sldId id="322" r:id="rId40"/>
    <p:sldId id="297" r:id="rId41"/>
    <p:sldId id="299" r:id="rId42"/>
    <p:sldId id="300" r:id="rId43"/>
    <p:sldId id="262" r:id="rId44"/>
    <p:sldId id="264" r:id="rId45"/>
    <p:sldId id="323" r:id="rId46"/>
    <p:sldId id="324" r:id="rId47"/>
    <p:sldId id="306" r:id="rId48"/>
    <p:sldId id="307" r:id="rId49"/>
    <p:sldId id="308" r:id="rId50"/>
    <p:sldId id="313" r:id="rId51"/>
    <p:sldId id="263" r:id="rId52"/>
    <p:sldId id="316" r:id="rId53"/>
    <p:sldId id="259" r:id="rId54"/>
    <p:sldId id="317" r:id="rId55"/>
    <p:sldId id="301" r:id="rId56"/>
    <p:sldId id="302" r:id="rId57"/>
    <p:sldId id="303" r:id="rId58"/>
    <p:sldId id="326" r:id="rId59"/>
    <p:sldId id="304" r:id="rId60"/>
    <p:sldId id="328" r:id="rId61"/>
    <p:sldId id="329" r:id="rId62"/>
    <p:sldId id="330" r:id="rId63"/>
    <p:sldId id="331" r:id="rId64"/>
    <p:sldId id="325" r:id="rId65"/>
    <p:sldId id="309" r:id="rId66"/>
    <p:sldId id="310" r:id="rId67"/>
    <p:sldId id="311" r:id="rId68"/>
    <p:sldId id="312" r:id="rId69"/>
    <p:sldId id="31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5" autoAdjust="0"/>
    <p:restoredTop sz="93505" autoAdjust="0"/>
  </p:normalViewPr>
  <p:slideViewPr>
    <p:cSldViewPr snapToGrid="0">
      <p:cViewPr varScale="1">
        <p:scale>
          <a:sx n="160" d="100"/>
          <a:sy n="16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34D7-B88E-4E1B-BF26-DBC396A25579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5771E-ACE4-4E07-8E0C-1453AA86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3869-0ABA-4B38-BABA-D54787A60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8A4A6-A6B6-45AC-860B-D4E85CD1E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CE039-A399-4638-B2A8-3042F6DF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4967-A633-234A-A591-FCCCA3A1EB0A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961E-F2EA-4D5B-8513-A777508D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FEAD-C5B5-4CF9-87AD-F833AF68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9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1631-7212-4512-AEC2-DBA43DA3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61CAA-5AA4-497B-A5E3-14CAD2139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B8C6D-FD6F-49CA-8EF3-3783429A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011F-F68B-BD4B-BB29-ADE1685CF73B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82A5-B04D-4350-90E2-CEF9D3ED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DE76-464E-4EE4-9E7C-20AA6F0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BBB54-09D1-4279-ADCA-4C22B782B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E2789-4785-421C-80AD-8BE31A165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1AAC2-B57E-4B07-8AA9-48367B3B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7861-32A7-8543-9EB4-E50843DBC159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70CD-917B-4CAA-814E-93FB4356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A05B-70E3-4647-8F90-7CE8CE5D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4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A376-DAE6-8A4F-BBE4-E1F53DB69AB5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157D-9BEF-5B41-9E0F-6D5906B5572C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7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63FB-25F3-FE42-B075-2FA8B67122A9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D922-586C-45D0-9D67-58C0C7AE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3818-5B73-409E-BC3B-FB4334C7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C15C2-27A8-4139-8560-9AF8FE474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BC0EB-0C1B-40D4-89B6-A96FA0F50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47B23-8149-4889-8BDA-EF15053D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D25F2-4012-4A01-AC81-F3D0FBC6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2B31-CBBA-594D-891C-517C106FAC9D}" type="datetime1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E899A-11BA-4CA6-A9CF-4156B005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25998-3CD2-4D75-A070-9E0F8DF2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6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4693-E080-48EF-A2D4-E434A968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8F91B-C1AD-4AC3-8DC4-336A48A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3776-8D61-A74D-B137-4BA6840E9A91}" type="datetime1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BEE8-B4A1-4D60-8B1E-6D5FDC78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5C257-858A-4680-8C30-4479803A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09E7F-14B7-4926-BDDC-555B8337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4502-7C69-A04F-B925-2EF013E1F07F}" type="datetime1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89972-9F6A-4F3F-BA84-DE5F4651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010F-7248-464B-A1B3-CA2D2084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6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AE8B-307E-402F-844A-A393C32F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A5C3-A9FC-46BE-9E9D-AD1E9654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E4B9A-81BD-44C3-85AB-8AF0BF3A8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AC85-D86B-4DB2-9451-53E06BF9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F048-2CCE-B040-84EC-45994ADD6B8B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B9FA-3CC8-4F61-8DE1-032DCFA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C7C49-86F4-434D-8B8D-9898A83E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71B0-9413-4DEA-8A60-A79CC9BB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BCB1C-A32B-472C-B942-2679A6E58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8AB2E-8BAE-4754-84D4-360754C9C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2C3C-EC18-49FC-8886-9AE8D2C5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3AF1-2B9D-2241-A129-CF13AB8D0406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A7E61-E398-4178-9C4E-B57A7BBC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FDDC6-7BDE-44B7-90F9-AA77FC61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830D3-6FD8-4D60-84EF-718F8C4E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A94E4-1EB1-4083-BD4E-30D888F97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A308E-A254-440B-BA8C-78EB96006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75128-1CC8-8041-8D67-A52B2F6731E7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379D-8A3B-4FD2-B616-F6574334D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794B-9632-4957-ACB6-06AC18374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D167-CB3E-4013-9799-98AF752CD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482" y="1041400"/>
            <a:ext cx="11243035" cy="2387600"/>
          </a:xfrm>
        </p:spPr>
        <p:txBody>
          <a:bodyPr/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FD7E4-F168-4A3D-8CCD-7BD7181E6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198"/>
            <a:ext cx="9144000" cy="1655762"/>
          </a:xfrm>
        </p:spPr>
        <p:txBody>
          <a:bodyPr/>
          <a:lstStyle/>
          <a:p>
            <a:r>
              <a:rPr lang="en-US" dirty="0"/>
              <a:t>Katharina </a:t>
            </a:r>
            <a:r>
              <a:rPr lang="en-US" dirty="0" err="1"/>
              <a:t>Kann</a:t>
            </a:r>
            <a:endParaRPr lang="en-US" dirty="0"/>
          </a:p>
          <a:p>
            <a:r>
              <a:rPr lang="en-US" dirty="0"/>
              <a:t>Tech Frontiers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5667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perceptron is a linear classifier</a:t>
            </a:r>
          </a:p>
          <a:p>
            <a:r>
              <a:rPr lang="en-US" dirty="0"/>
              <a:t>Decision boundary is a line, but XOR is not linearly separable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0E3D2-DD4D-0745-B01A-5E2BC326D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55" b="36906"/>
          <a:stretch/>
        </p:blipFill>
        <p:spPr>
          <a:xfrm>
            <a:off x="3857134" y="3159246"/>
            <a:ext cx="3195687" cy="333362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83B61-A672-CF42-9072-F1917A005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19746"/>
              </p:ext>
            </p:extLst>
          </p:nvPr>
        </p:nvGraphicFramePr>
        <p:xfrm>
          <a:off x="8943680" y="474926"/>
          <a:ext cx="2483439" cy="11059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27813">
                  <a:extLst>
                    <a:ext uri="{9D8B030D-6E8A-4147-A177-3AD203B41FA5}">
                      <a16:colId xmlns:a16="http://schemas.microsoft.com/office/drawing/2014/main" val="2656246008"/>
                    </a:ext>
                  </a:extLst>
                </a:gridCol>
                <a:gridCol w="827813">
                  <a:extLst>
                    <a:ext uri="{9D8B030D-6E8A-4147-A177-3AD203B41FA5}">
                      <a16:colId xmlns:a16="http://schemas.microsoft.com/office/drawing/2014/main" val="2632981148"/>
                    </a:ext>
                  </a:extLst>
                </a:gridCol>
                <a:gridCol w="827813">
                  <a:extLst>
                    <a:ext uri="{9D8B030D-6E8A-4147-A177-3AD203B41FA5}">
                      <a16:colId xmlns:a16="http://schemas.microsoft.com/office/drawing/2014/main" val="3344693950"/>
                    </a:ext>
                  </a:extLst>
                </a:gridCol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/x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5225"/>
                  </a:ext>
                </a:extLst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7246"/>
                  </a:ext>
                </a:extLst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4088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810ED2-8EB9-8C46-B50E-1FD85FC5D9C3}"/>
              </a:ext>
            </a:extLst>
          </p:cNvPr>
          <p:cNvSpPr/>
          <p:nvPr/>
        </p:nvSpPr>
        <p:spPr>
          <a:xfrm>
            <a:off x="4997777" y="436886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5A97A55C-86F0-EA4D-866C-A143223B1899}"/>
              </a:ext>
            </a:extLst>
          </p:cNvPr>
          <p:cNvSpPr txBox="1">
            <a:spLocks/>
          </p:cNvSpPr>
          <p:nvPr/>
        </p:nvSpPr>
        <p:spPr>
          <a:xfrm>
            <a:off x="3588077" y="3318239"/>
            <a:ext cx="5015845" cy="8803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Solution: Deep neural networks!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22559-8E38-BD4C-8263-303C4BD9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Nonlinear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455FE-F8CF-E14E-B14C-5FAEFD08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 dirty="0"/>
              <a:t>Sigmoid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Maps output to a range between 0 and 1</a:t>
            </a:r>
          </a:p>
          <a:p>
            <a:pPr lvl="1"/>
            <a:r>
              <a:rPr lang="en-US" sz="2200" dirty="0"/>
              <a:t>Useful for outliers!</a:t>
            </a:r>
          </a:p>
          <a:p>
            <a:r>
              <a:rPr lang="en-US" sz="2200" dirty="0"/>
              <a:t>Can represent probabilities</a:t>
            </a:r>
          </a:p>
          <a:p>
            <a:r>
              <a:rPr lang="en-US" sz="2200" dirty="0"/>
              <a:t>Is differentiable </a:t>
            </a:r>
          </a:p>
          <a:p>
            <a:pPr lvl="1"/>
            <a:r>
              <a:rPr lang="en-US" sz="2200" dirty="0"/>
              <a:t>Handy for learning!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A9E57-2380-0047-9F03-F9EF6712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21322"/>
            <a:ext cx="6903720" cy="42153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F11CA-3679-174F-B4AC-7162A69C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7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Non-linear Output Functions: Tanh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More commonly used as an activation function</a:t>
            </a:r>
          </a:p>
          <a:p>
            <a:r>
              <a:rPr lang="en-US" sz="2200"/>
              <a:t>In practice often better results than sigmoid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82493-A6A8-1946-846E-4B31A5FF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93242"/>
            <a:ext cx="6903720" cy="46715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0C4A2-95AC-1848-8E80-FFF8DEF5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Non-linear Output Functions: ReLU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Simplest activation function</a:t>
            </a:r>
          </a:p>
          <a:p>
            <a:r>
              <a:rPr lang="en-US" sz="2200" dirty="0"/>
              <a:t>Most common activation function</a:t>
            </a:r>
          </a:p>
          <a:p>
            <a:r>
              <a:rPr lang="en-US" sz="2200" dirty="0"/>
              <a:t>Nearly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4B925-3B62-BF44-875D-92F107A9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19985"/>
            <a:ext cx="6903720" cy="46180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AD5A-DD3E-5F40-8D8D-7B33362F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Feedforward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0A798-0394-8640-B1B8-F19B4ED1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0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928" cy="4351338"/>
          </a:xfrm>
        </p:spPr>
        <p:txBody>
          <a:bodyPr/>
          <a:lstStyle/>
          <a:p>
            <a:r>
              <a:rPr lang="en-US" dirty="0"/>
              <a:t>Feedforward networks are also called multilayer </a:t>
            </a:r>
            <a:r>
              <a:rPr lang="en-US" dirty="0" err="1"/>
              <a:t>perceptrons</a:t>
            </a:r>
            <a:r>
              <a:rPr lang="en-US" dirty="0"/>
              <a:t> (or MLPs)</a:t>
            </a:r>
          </a:p>
          <a:p>
            <a:r>
              <a:rPr lang="en-US" dirty="0"/>
              <a:t>Multiple layers of </a:t>
            </a:r>
            <a:r>
              <a:rPr lang="en-US" dirty="0" err="1"/>
              <a:t>perceptrons</a:t>
            </a:r>
            <a:r>
              <a:rPr lang="en-US" dirty="0"/>
              <a:t> with nonlinear functions between layers</a:t>
            </a:r>
          </a:p>
          <a:p>
            <a:r>
              <a:rPr lang="en-US" dirty="0"/>
              <a:t>Can represent more complex decision boundaries</a:t>
            </a:r>
          </a:p>
          <a:p>
            <a:pPr lvl="1"/>
            <a:r>
              <a:rPr lang="en-US" dirty="0"/>
              <a:t>They can compute XOR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C2502-8278-9A49-AA5D-0C8C6DA6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C6B7-713D-7E4D-9786-0696F37E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6F5FC2-F67A-6640-8768-E6CA2513B07E}"/>
              </a:ext>
            </a:extLst>
          </p:cNvPr>
          <p:cNvGrpSpPr/>
          <p:nvPr/>
        </p:nvGrpSpPr>
        <p:grpSpPr>
          <a:xfrm>
            <a:off x="7550588" y="2264154"/>
            <a:ext cx="3803212" cy="2329692"/>
            <a:chOff x="2017840" y="3604181"/>
            <a:chExt cx="3803212" cy="23296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046642-F49B-1844-A510-7428464CE8E7}"/>
                </a:ext>
              </a:extLst>
            </p:cNvPr>
            <p:cNvSpPr/>
            <p:nvPr/>
          </p:nvSpPr>
          <p:spPr>
            <a:xfrm>
              <a:off x="4744825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D3C8D2-2F35-D849-B2BE-9D7AE304175D}"/>
                </a:ext>
              </a:extLst>
            </p:cNvPr>
            <p:cNvSpPr/>
            <p:nvPr/>
          </p:nvSpPr>
          <p:spPr>
            <a:xfrm>
              <a:off x="3094067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8EB557-A2AE-E241-8E73-4094A145C7C9}"/>
                </a:ext>
              </a:extLst>
            </p:cNvPr>
            <p:cNvSpPr/>
            <p:nvPr/>
          </p:nvSpPr>
          <p:spPr>
            <a:xfrm>
              <a:off x="4170294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DE18BA-4753-EE49-A513-23CF8894E090}"/>
                </a:ext>
              </a:extLst>
            </p:cNvPr>
            <p:cNvSpPr/>
            <p:nvPr/>
          </p:nvSpPr>
          <p:spPr>
            <a:xfrm>
              <a:off x="5246521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20D5E0-D344-934B-BD9A-D23D3E488905}"/>
                </a:ext>
              </a:extLst>
            </p:cNvPr>
            <p:cNvSpPr/>
            <p:nvPr/>
          </p:nvSpPr>
          <p:spPr>
            <a:xfrm>
              <a:off x="2592371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C9C0BA-36C2-7D4E-B9B1-7AB1282F6F9D}"/>
                </a:ext>
              </a:extLst>
            </p:cNvPr>
            <p:cNvSpPr/>
            <p:nvPr/>
          </p:nvSpPr>
          <p:spPr>
            <a:xfrm>
              <a:off x="3668598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0FD18D-675B-E042-81F4-9CEF02D1F757}"/>
                </a:ext>
              </a:extLst>
            </p:cNvPr>
            <p:cNvSpPr/>
            <p:nvPr/>
          </p:nvSpPr>
          <p:spPr>
            <a:xfrm>
              <a:off x="2017840" y="5365424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36368C-BC73-304E-BCFA-06F5DFD324F8}"/>
                </a:ext>
              </a:extLst>
            </p:cNvPr>
            <p:cNvSpPr/>
            <p:nvPr/>
          </p:nvSpPr>
          <p:spPr>
            <a:xfrm>
              <a:off x="3668597" y="3604181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B391E72-7E3D-2B45-8B52-E13D86ADE183}"/>
                </a:ext>
              </a:extLst>
            </p:cNvPr>
            <p:cNvCxnSpPr>
              <a:cxnSpLocks/>
              <a:stCxn id="4" idx="0"/>
              <a:endCxn id="11" idx="4"/>
            </p:cNvCxnSpPr>
            <p:nvPr/>
          </p:nvCxnSpPr>
          <p:spPr>
            <a:xfrm flipH="1" flipV="1">
              <a:off x="3955863" y="4164775"/>
              <a:ext cx="1076228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B205A8-DFB6-4F4C-B762-24ECA2F84AB1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3955863" y="4164775"/>
              <a:ext cx="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6904CF-C157-7C43-9E57-C48EBBCF8245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V="1">
              <a:off x="2879637" y="4164775"/>
              <a:ext cx="107622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7D24E-E104-CC4B-B491-EA212568534C}"/>
                </a:ext>
              </a:extLst>
            </p:cNvPr>
            <p:cNvCxnSpPr>
              <a:cxnSpLocks/>
              <a:stCxn id="7" idx="0"/>
              <a:endCxn id="4" idx="4"/>
            </p:cNvCxnSpPr>
            <p:nvPr/>
          </p:nvCxnSpPr>
          <p:spPr>
            <a:xfrm flipH="1" flipV="1">
              <a:off x="5032091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0730D03-B7DD-4D4A-97D7-9553B27869CC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3955864" y="5049324"/>
              <a:ext cx="1577923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5F1EA44-3878-D24C-92F0-D806211A4475}"/>
                </a:ext>
              </a:extLst>
            </p:cNvPr>
            <p:cNvCxnSpPr>
              <a:cxnSpLocks/>
              <a:stCxn id="7" idx="0"/>
              <a:endCxn id="8" idx="4"/>
            </p:cNvCxnSpPr>
            <p:nvPr/>
          </p:nvCxnSpPr>
          <p:spPr>
            <a:xfrm flipH="1" flipV="1">
              <a:off x="2879637" y="5049324"/>
              <a:ext cx="2654150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6A9F11B-551A-D141-B6FE-7471B5FCA9DD}"/>
                </a:ext>
              </a:extLst>
            </p:cNvPr>
            <p:cNvCxnSpPr>
              <a:cxnSpLocks/>
              <a:stCxn id="6" idx="0"/>
              <a:endCxn id="4" idx="4"/>
            </p:cNvCxnSpPr>
            <p:nvPr/>
          </p:nvCxnSpPr>
          <p:spPr>
            <a:xfrm flipV="1">
              <a:off x="4457560" y="5049324"/>
              <a:ext cx="57453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BB714DF-DA9B-8344-9D6D-7C37EB89C86D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3955864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83E156-DC10-8841-BEC4-50DB66C687EC}"/>
                </a:ext>
              </a:extLst>
            </p:cNvPr>
            <p:cNvCxnSpPr>
              <a:cxnSpLocks/>
              <a:stCxn id="5" idx="0"/>
              <a:endCxn id="9" idx="4"/>
            </p:cNvCxnSpPr>
            <p:nvPr/>
          </p:nvCxnSpPr>
          <p:spPr>
            <a:xfrm flipV="1">
              <a:off x="3381333" y="5049324"/>
              <a:ext cx="57453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E8AA72-06E7-B841-BD6F-2375FB544764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H="1" flipV="1">
              <a:off x="2879637" y="5049324"/>
              <a:ext cx="1577923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BB49EB8-C0B1-D048-B842-8577B862FF9C}"/>
                </a:ext>
              </a:extLst>
            </p:cNvPr>
            <p:cNvCxnSpPr>
              <a:cxnSpLocks/>
              <a:stCxn id="5" idx="0"/>
              <a:endCxn id="4" idx="4"/>
            </p:cNvCxnSpPr>
            <p:nvPr/>
          </p:nvCxnSpPr>
          <p:spPr>
            <a:xfrm flipV="1">
              <a:off x="3381333" y="5049324"/>
              <a:ext cx="1650758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C1F3BA-1718-F94F-9AB6-9628324ABFAD}"/>
                </a:ext>
              </a:extLst>
            </p:cNvPr>
            <p:cNvCxnSpPr>
              <a:cxnSpLocks/>
              <a:stCxn id="5" idx="0"/>
              <a:endCxn id="8" idx="4"/>
            </p:cNvCxnSpPr>
            <p:nvPr/>
          </p:nvCxnSpPr>
          <p:spPr>
            <a:xfrm flipH="1" flipV="1">
              <a:off x="2879637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675BF54-EBF5-F046-8EB9-1210B655794C}"/>
                </a:ext>
              </a:extLst>
            </p:cNvPr>
            <p:cNvCxnSpPr>
              <a:cxnSpLocks/>
              <a:stCxn id="10" idx="0"/>
              <a:endCxn id="8" idx="4"/>
            </p:cNvCxnSpPr>
            <p:nvPr/>
          </p:nvCxnSpPr>
          <p:spPr>
            <a:xfrm flipV="1">
              <a:off x="2305106" y="5049324"/>
              <a:ext cx="574531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E38EE9-4058-D74A-BB26-05D4655AC6D3}"/>
                </a:ext>
              </a:extLst>
            </p:cNvPr>
            <p:cNvCxnSpPr>
              <a:cxnSpLocks/>
              <a:stCxn id="10" idx="0"/>
              <a:endCxn id="9" idx="4"/>
            </p:cNvCxnSpPr>
            <p:nvPr/>
          </p:nvCxnSpPr>
          <p:spPr>
            <a:xfrm flipV="1">
              <a:off x="2305106" y="5049324"/>
              <a:ext cx="1650758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7585C97-7301-6E46-875D-C3080550DE29}"/>
                </a:ext>
              </a:extLst>
            </p:cNvPr>
            <p:cNvCxnSpPr>
              <a:cxnSpLocks/>
              <a:stCxn id="10" idx="0"/>
              <a:endCxn id="4" idx="4"/>
            </p:cNvCxnSpPr>
            <p:nvPr/>
          </p:nvCxnSpPr>
          <p:spPr>
            <a:xfrm flipV="1">
              <a:off x="2305106" y="5049324"/>
              <a:ext cx="2726985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36B975CE-5FAF-5F41-95B5-992E48E5D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Input layer </a:t>
                </a:r>
                <a:r>
                  <a:rPr lang="en-US" i="1" dirty="0"/>
                  <a:t>x</a:t>
                </a:r>
              </a:p>
              <a:p>
                <a:r>
                  <a:rPr lang="en-US" dirty="0"/>
                  <a:t>Hidden layer(s) </a:t>
                </a:r>
                <a:r>
                  <a:rPr lang="en-US" i="1" dirty="0"/>
                  <a:t>h</a:t>
                </a:r>
              </a:p>
              <a:p>
                <a:r>
                  <a:rPr lang="en-US" dirty="0"/>
                  <a:t>Output layer </a:t>
                </a:r>
                <a:r>
                  <a:rPr lang="en-US" i="1" dirty="0"/>
                  <a:t>y</a:t>
                </a:r>
              </a:p>
              <a:p>
                <a:endParaRPr lang="en-US" i="1" dirty="0"/>
              </a:p>
              <a:p>
                <a:r>
                  <a:rPr lang="en-US" i="1" dirty="0"/>
                  <a:t>h</a:t>
                </a:r>
                <a:r>
                  <a:rPr lang="en-US" baseline="-25000" dirty="0"/>
                  <a:t>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𝑖𝑥𝑖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i="1" dirty="0"/>
                  <a:t>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sigmoid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g</a:t>
                </a:r>
                <a:r>
                  <a:rPr lang="en-US" i="1" dirty="0"/>
                  <a:t> </a:t>
                </a:r>
                <a:r>
                  <a:rPr lang="en-US" dirty="0"/>
                  <a:t>is a nonlinear function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36B975CE-5FAF-5F41-95B5-992E48E5D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D17A2ED1-3FF6-F249-9E69-38C3FA6F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Weights w_1=[2, 4, 8]                                        &lt;repeat formula here&gt;</a:t>
            </a:r>
          </a:p>
          <a:p>
            <a:r>
              <a:rPr lang="en-US" dirty="0"/>
              <a:t>Bias b_1 = 0</a:t>
            </a:r>
          </a:p>
          <a:p>
            <a:r>
              <a:rPr lang="en-US" dirty="0"/>
              <a:t>Weights w_2 = [3]</a:t>
            </a:r>
          </a:p>
          <a:p>
            <a:r>
              <a:rPr lang="en-US" dirty="0"/>
              <a:t>Bias b_2 = 1</a:t>
            </a:r>
          </a:p>
          <a:p>
            <a:r>
              <a:rPr lang="en-US" dirty="0"/>
              <a:t>Inputs x=[0, 0.2, 1] </a:t>
            </a:r>
          </a:p>
          <a:p>
            <a:r>
              <a:rPr lang="en-US" dirty="0"/>
              <a:t>What is the output?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0FD48-C8EC-4443-BB22-BE0CBC8F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8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C26C6-11E7-4A47-9F56-97D1A0A67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What if you have more than two output classes?</a:t>
                </a:r>
              </a:p>
              <a:p>
                <a:pPr lvl="1"/>
                <a:r>
                  <a:rPr lang="en-US" dirty="0"/>
                  <a:t>Add more output units (one for each class)</a:t>
                </a:r>
              </a:p>
              <a:p>
                <a:r>
                  <a:rPr lang="en-US" dirty="0"/>
                  <a:t>Use </a:t>
                </a:r>
                <a:r>
                  <a:rPr lang="en-US" dirty="0" err="1"/>
                  <a:t>softmax</a:t>
                </a:r>
                <a:r>
                  <a:rPr lang="en-US" dirty="0"/>
                  <a:t> as the final output function: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(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i="1" baseline="300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baseline="30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baseline="30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C26C6-11E7-4A47-9F56-97D1A0A67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33B44BE-6CA8-2941-B912-942B8158D33D}"/>
              </a:ext>
            </a:extLst>
          </p:cNvPr>
          <p:cNvGrpSpPr/>
          <p:nvPr/>
        </p:nvGrpSpPr>
        <p:grpSpPr>
          <a:xfrm>
            <a:off x="7550588" y="2307812"/>
            <a:ext cx="3803212" cy="2286034"/>
            <a:chOff x="2017840" y="3647839"/>
            <a:chExt cx="3803212" cy="22860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31509D-2683-694B-B5B5-35928BED02CB}"/>
                </a:ext>
              </a:extLst>
            </p:cNvPr>
            <p:cNvSpPr/>
            <p:nvPr/>
          </p:nvSpPr>
          <p:spPr>
            <a:xfrm>
              <a:off x="4744825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BE514B1-75EB-064A-80F3-D8BF36B98B91}"/>
                </a:ext>
              </a:extLst>
            </p:cNvPr>
            <p:cNvSpPr/>
            <p:nvPr/>
          </p:nvSpPr>
          <p:spPr>
            <a:xfrm>
              <a:off x="3094067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924AF5-D14C-F749-8B75-7CDEC478A083}"/>
                </a:ext>
              </a:extLst>
            </p:cNvPr>
            <p:cNvSpPr/>
            <p:nvPr/>
          </p:nvSpPr>
          <p:spPr>
            <a:xfrm>
              <a:off x="4170294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F5AB7A-34BC-894F-AA9B-CB7788396AA6}"/>
                </a:ext>
              </a:extLst>
            </p:cNvPr>
            <p:cNvSpPr/>
            <p:nvPr/>
          </p:nvSpPr>
          <p:spPr>
            <a:xfrm>
              <a:off x="5246521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0D5277-AE71-7E46-B80C-D5316A7AD9CB}"/>
                </a:ext>
              </a:extLst>
            </p:cNvPr>
            <p:cNvSpPr/>
            <p:nvPr/>
          </p:nvSpPr>
          <p:spPr>
            <a:xfrm>
              <a:off x="2592371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323E5F-89C4-6A4D-A99A-2DDB0DC0FCAD}"/>
                </a:ext>
              </a:extLst>
            </p:cNvPr>
            <p:cNvSpPr/>
            <p:nvPr/>
          </p:nvSpPr>
          <p:spPr>
            <a:xfrm>
              <a:off x="3668598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6DE01F-81E8-BF44-9396-D5E81031F831}"/>
                </a:ext>
              </a:extLst>
            </p:cNvPr>
            <p:cNvSpPr/>
            <p:nvPr/>
          </p:nvSpPr>
          <p:spPr>
            <a:xfrm>
              <a:off x="2017840" y="5365424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EDF981-4A65-2048-9376-5E287ADDBBF9}"/>
                </a:ext>
              </a:extLst>
            </p:cNvPr>
            <p:cNvSpPr/>
            <p:nvPr/>
          </p:nvSpPr>
          <p:spPr>
            <a:xfrm>
              <a:off x="3130485" y="364783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71B991-5E0C-9C45-9D5F-72D7EEB819FD}"/>
                </a:ext>
              </a:extLst>
            </p:cNvPr>
            <p:cNvCxnSpPr>
              <a:cxnSpLocks/>
              <a:stCxn id="6" idx="0"/>
              <a:endCxn id="13" idx="4"/>
            </p:cNvCxnSpPr>
            <p:nvPr/>
          </p:nvCxnSpPr>
          <p:spPr>
            <a:xfrm flipH="1" flipV="1">
              <a:off x="3417751" y="4208433"/>
              <a:ext cx="1614340" cy="2802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B24A55-1008-FC4E-BCBD-57F34A137889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3417751" y="4208433"/>
              <a:ext cx="538113" cy="2802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F980DF-85AF-1E4C-8780-CD58C801B2EE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V="1">
              <a:off x="2879637" y="4208433"/>
              <a:ext cx="538114" cy="2802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381E59-9A6F-B44A-9B75-F266677FB796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H="1" flipV="1">
              <a:off x="5032091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FD55D5-CE4D-CC4C-B0B7-8876883AE3A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3955864" y="5049324"/>
              <a:ext cx="1577923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7D17BAF-5B82-3A49-B365-803E3E496EF4}"/>
                </a:ext>
              </a:extLst>
            </p:cNvPr>
            <p:cNvCxnSpPr>
              <a:cxnSpLocks/>
              <a:stCxn id="9" idx="0"/>
              <a:endCxn id="10" idx="4"/>
            </p:cNvCxnSpPr>
            <p:nvPr/>
          </p:nvCxnSpPr>
          <p:spPr>
            <a:xfrm flipH="1" flipV="1">
              <a:off x="2879637" y="5049324"/>
              <a:ext cx="2654150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D14705E-43F2-084C-88BD-B6E89E036A2C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7560" y="5049324"/>
              <a:ext cx="57453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94F7BB-33A4-B349-BB13-43A6D3A446A8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955864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59970B2-E9C7-6244-8A53-A4368189653D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3381333" y="5049324"/>
              <a:ext cx="57453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C1A72C-8A00-5840-A042-F8B35B353745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879637" y="5049324"/>
              <a:ext cx="1577923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A74C49-877C-714D-8E42-C5180FE8CF99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3381333" y="5049324"/>
              <a:ext cx="1650758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8E11247-B8FD-CA4B-959A-249B5BF6AB13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879637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74DF4F-E041-1C49-9DAF-D160FD2C4E45}"/>
                </a:ext>
              </a:extLst>
            </p:cNvPr>
            <p:cNvCxnSpPr>
              <a:cxnSpLocks/>
              <a:stCxn id="12" idx="0"/>
              <a:endCxn id="10" idx="4"/>
            </p:cNvCxnSpPr>
            <p:nvPr/>
          </p:nvCxnSpPr>
          <p:spPr>
            <a:xfrm flipV="1">
              <a:off x="2305106" y="5049324"/>
              <a:ext cx="574531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B9FC8C0-D65D-8B4A-BEF8-85ED30619477}"/>
                </a:ext>
              </a:extLst>
            </p:cNvPr>
            <p:cNvCxnSpPr>
              <a:cxnSpLocks/>
              <a:stCxn id="12" idx="0"/>
              <a:endCxn id="11" idx="4"/>
            </p:cNvCxnSpPr>
            <p:nvPr/>
          </p:nvCxnSpPr>
          <p:spPr>
            <a:xfrm flipV="1">
              <a:off x="2305106" y="5049324"/>
              <a:ext cx="1650758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98CF62-DF7F-AE42-BCB1-3FA813361901}"/>
                </a:ext>
              </a:extLst>
            </p:cNvPr>
            <p:cNvCxnSpPr>
              <a:cxnSpLocks/>
              <a:stCxn id="12" idx="0"/>
              <a:endCxn id="6" idx="4"/>
            </p:cNvCxnSpPr>
            <p:nvPr/>
          </p:nvCxnSpPr>
          <p:spPr>
            <a:xfrm flipV="1">
              <a:off x="2305106" y="5049324"/>
              <a:ext cx="2726985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3701D80C-50C0-9D4B-822E-A60C07261D87}"/>
              </a:ext>
            </a:extLst>
          </p:cNvPr>
          <p:cNvSpPr/>
          <p:nvPr/>
        </p:nvSpPr>
        <p:spPr>
          <a:xfrm>
            <a:off x="9632245" y="2310810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D99293-27A7-D246-8A3F-46360C21579A}"/>
              </a:ext>
            </a:extLst>
          </p:cNvPr>
          <p:cNvCxnSpPr>
            <a:cxnSpLocks/>
            <a:stCxn id="6" idx="0"/>
            <a:endCxn id="35" idx="4"/>
          </p:cNvCxnSpPr>
          <p:nvPr/>
        </p:nvCxnSpPr>
        <p:spPr>
          <a:xfrm flipH="1" flipV="1">
            <a:off x="9919511" y="2871404"/>
            <a:ext cx="645328" cy="277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7D0A7-2A0B-9C40-A273-517214AD228C}"/>
              </a:ext>
            </a:extLst>
          </p:cNvPr>
          <p:cNvCxnSpPr>
            <a:cxnSpLocks/>
            <a:stCxn id="11" idx="0"/>
            <a:endCxn id="35" idx="4"/>
          </p:cNvCxnSpPr>
          <p:nvPr/>
        </p:nvCxnSpPr>
        <p:spPr>
          <a:xfrm flipV="1">
            <a:off x="9488612" y="2871404"/>
            <a:ext cx="430899" cy="277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8CA1F2-7D61-224D-AE3A-E3DE34AA3F2D}"/>
              </a:ext>
            </a:extLst>
          </p:cNvPr>
          <p:cNvCxnSpPr>
            <a:cxnSpLocks/>
            <a:stCxn id="10" idx="0"/>
            <a:endCxn id="35" idx="4"/>
          </p:cNvCxnSpPr>
          <p:nvPr/>
        </p:nvCxnSpPr>
        <p:spPr>
          <a:xfrm flipV="1">
            <a:off x="8412385" y="2871404"/>
            <a:ext cx="1507126" cy="277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9EB77503-2F42-1A4C-97AD-9A8F401F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8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18280B-D15C-E746-87DA-F4C1A088D52E}"/>
              </a:ext>
            </a:extLst>
          </p:cNvPr>
          <p:cNvGrpSpPr/>
          <p:nvPr/>
        </p:nvGrpSpPr>
        <p:grpSpPr>
          <a:xfrm>
            <a:off x="2456206" y="1572975"/>
            <a:ext cx="7279588" cy="4694994"/>
            <a:chOff x="2456206" y="1572975"/>
            <a:chExt cx="7279588" cy="4694994"/>
          </a:xfrm>
        </p:grpSpPr>
        <p:pic>
          <p:nvPicPr>
            <p:cNvPr id="4" name="Picture 3" descr="A picture containing branchlet&#10;&#10;Description automatically generated">
              <a:extLst>
                <a:ext uri="{FF2B5EF4-FFF2-40B4-BE49-F238E27FC236}">
                  <a16:creationId xmlns:a16="http://schemas.microsoft.com/office/drawing/2014/main" id="{BC6B8936-BA72-A946-9573-0A61FE4C5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206" y="1572975"/>
              <a:ext cx="7279588" cy="43708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3E814B-69EB-1240-9362-52E27F7BB2D4}"/>
                </a:ext>
              </a:extLst>
            </p:cNvPr>
            <p:cNvSpPr txBox="1"/>
            <p:nvPr/>
          </p:nvSpPr>
          <p:spPr>
            <a:xfrm>
              <a:off x="2456206" y="6021748"/>
              <a:ext cx="72795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Image from https://</a:t>
              </a:r>
              <a:r>
                <a:rPr lang="en-US" sz="1000" dirty="0" err="1"/>
                <a:t>cmns.umd.edu</a:t>
              </a:r>
              <a:r>
                <a:rPr lang="en-US" sz="1000" dirty="0"/>
                <a:t>/news-events/features/2501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B7E6C9-E88E-A34A-B1D5-E0D91B03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77" y="3318239"/>
            <a:ext cx="5015845" cy="880368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neural networks we will talk about don’t look much like this!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7879AF-E89E-1F4B-A37C-37F53E14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is the normal nonlinearity in the output layer for one-of-many predictions</a:t>
            </a:r>
          </a:p>
          <a:p>
            <a:r>
              <a:rPr lang="en-US" dirty="0" err="1"/>
              <a:t>Softmax</a:t>
            </a:r>
            <a:r>
              <a:rPr lang="en-US" dirty="0"/>
              <a:t> returns a probability distribution</a:t>
            </a:r>
          </a:p>
          <a:p>
            <a:pPr lvl="1"/>
            <a:r>
              <a:rPr lang="en-US" dirty="0"/>
              <a:t>Values are between 0 and 1</a:t>
            </a:r>
          </a:p>
          <a:p>
            <a:pPr lvl="1"/>
            <a:r>
              <a:rPr lang="en-US" dirty="0"/>
              <a:t>Values add up to 1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3 classes</a:t>
            </a:r>
          </a:p>
          <a:p>
            <a:pPr lvl="1"/>
            <a:r>
              <a:rPr lang="en-US" i="1" dirty="0"/>
              <a:t>z</a:t>
            </a:r>
            <a:r>
              <a:rPr lang="en-US" dirty="0"/>
              <a:t> = [130, 34, 91]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(</a:t>
            </a:r>
            <a:r>
              <a:rPr lang="en-US" i="1" dirty="0"/>
              <a:t>z</a:t>
            </a:r>
            <a:r>
              <a:rPr lang="en-US" dirty="0"/>
              <a:t>) = [1.0000e+00, 2.0305e-42, 1.1548e-17]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9591D-B5E4-5949-B00F-AB611E3E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Parameters in the first layer:</a:t>
            </a:r>
          </a:p>
          <a:p>
            <a:pPr lvl="1"/>
            <a:r>
              <a:rPr lang="en-US" dirty="0"/>
              <a:t>4*3 + 3 = 15</a:t>
            </a:r>
          </a:p>
          <a:p>
            <a:r>
              <a:rPr lang="en-US" dirty="0"/>
              <a:t>Parameters in the second layer:</a:t>
            </a:r>
          </a:p>
          <a:p>
            <a:pPr lvl="1"/>
            <a:r>
              <a:rPr lang="en-US" dirty="0"/>
              <a:t>3*1 + 1 = 4</a:t>
            </a:r>
          </a:p>
          <a:p>
            <a:r>
              <a:rPr lang="en-US" dirty="0"/>
              <a:t>Total: 19</a:t>
            </a:r>
          </a:p>
          <a:p>
            <a:r>
              <a:rPr lang="en-US" dirty="0"/>
              <a:t>This is a tiny network!</a:t>
            </a:r>
          </a:p>
          <a:p>
            <a:r>
              <a:rPr lang="en-US" dirty="0"/>
              <a:t>Typical dimensions are much larger (easily 1000 for input and hidden layers)</a:t>
            </a:r>
          </a:p>
          <a:p>
            <a:pPr lvl="1"/>
            <a:r>
              <a:rPr lang="en-US" dirty="0"/>
              <a:t>That would make 102001 parameters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BE9443-BC36-BB4B-8B6A-5E5AE5429A54}"/>
              </a:ext>
            </a:extLst>
          </p:cNvPr>
          <p:cNvGrpSpPr/>
          <p:nvPr/>
        </p:nvGrpSpPr>
        <p:grpSpPr>
          <a:xfrm>
            <a:off x="7550588" y="2264154"/>
            <a:ext cx="3803212" cy="2329692"/>
            <a:chOff x="2017840" y="3604181"/>
            <a:chExt cx="3803212" cy="23296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146D1C-43E2-CF45-9A6F-984EF93F47D5}"/>
                </a:ext>
              </a:extLst>
            </p:cNvPr>
            <p:cNvSpPr/>
            <p:nvPr/>
          </p:nvSpPr>
          <p:spPr>
            <a:xfrm>
              <a:off x="4744825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9C464D-49A7-0145-9C9D-35F6D24B7C2B}"/>
                </a:ext>
              </a:extLst>
            </p:cNvPr>
            <p:cNvSpPr/>
            <p:nvPr/>
          </p:nvSpPr>
          <p:spPr>
            <a:xfrm>
              <a:off x="3094067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FB5A68-7BC9-F741-A4E7-C704FD00302A}"/>
                </a:ext>
              </a:extLst>
            </p:cNvPr>
            <p:cNvSpPr/>
            <p:nvPr/>
          </p:nvSpPr>
          <p:spPr>
            <a:xfrm>
              <a:off x="4170294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63B93F-601D-9C44-870C-555CCA58221C}"/>
                </a:ext>
              </a:extLst>
            </p:cNvPr>
            <p:cNvSpPr/>
            <p:nvPr/>
          </p:nvSpPr>
          <p:spPr>
            <a:xfrm>
              <a:off x="5246521" y="5373279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A9DDCD-7211-9845-AF89-B0ABC06AAAB6}"/>
                </a:ext>
              </a:extLst>
            </p:cNvPr>
            <p:cNvSpPr/>
            <p:nvPr/>
          </p:nvSpPr>
          <p:spPr>
            <a:xfrm>
              <a:off x="2592371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08B54D-6AEC-3447-883B-54F0E015D6C3}"/>
                </a:ext>
              </a:extLst>
            </p:cNvPr>
            <p:cNvSpPr/>
            <p:nvPr/>
          </p:nvSpPr>
          <p:spPr>
            <a:xfrm>
              <a:off x="3668598" y="4488730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1E08B1-2C83-CC42-AEBE-0D60E86A34AD}"/>
                </a:ext>
              </a:extLst>
            </p:cNvPr>
            <p:cNvSpPr/>
            <p:nvPr/>
          </p:nvSpPr>
          <p:spPr>
            <a:xfrm>
              <a:off x="2017840" y="5365424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D1D392-7CC6-AA45-97ED-AAF8DCF8372B}"/>
                </a:ext>
              </a:extLst>
            </p:cNvPr>
            <p:cNvSpPr/>
            <p:nvPr/>
          </p:nvSpPr>
          <p:spPr>
            <a:xfrm>
              <a:off x="3668597" y="3604181"/>
              <a:ext cx="574531" cy="560594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357952-B764-5848-ADDB-67FBE38588F5}"/>
                </a:ext>
              </a:extLst>
            </p:cNvPr>
            <p:cNvCxnSpPr>
              <a:cxnSpLocks/>
              <a:stCxn id="5" idx="0"/>
              <a:endCxn id="12" idx="4"/>
            </p:cNvCxnSpPr>
            <p:nvPr/>
          </p:nvCxnSpPr>
          <p:spPr>
            <a:xfrm flipH="1" flipV="1">
              <a:off x="3955863" y="4164775"/>
              <a:ext cx="1076228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F67131-886F-D845-A059-2995C62336E3}"/>
                </a:ext>
              </a:extLst>
            </p:cNvPr>
            <p:cNvCxnSpPr>
              <a:cxnSpLocks/>
              <a:stCxn id="10" idx="0"/>
              <a:endCxn id="12" idx="4"/>
            </p:cNvCxnSpPr>
            <p:nvPr/>
          </p:nvCxnSpPr>
          <p:spPr>
            <a:xfrm flipH="1" flipV="1">
              <a:off x="3955863" y="4164775"/>
              <a:ext cx="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488EFC-60A9-FF45-B802-234C5543791B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V="1">
              <a:off x="2879637" y="4164775"/>
              <a:ext cx="107622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52BF1-FB53-F741-9B47-B74DCC63E5EF}"/>
                </a:ext>
              </a:extLst>
            </p:cNvPr>
            <p:cNvCxnSpPr>
              <a:cxnSpLocks/>
              <a:stCxn id="8" idx="0"/>
              <a:endCxn id="5" idx="4"/>
            </p:cNvCxnSpPr>
            <p:nvPr/>
          </p:nvCxnSpPr>
          <p:spPr>
            <a:xfrm flipH="1" flipV="1">
              <a:off x="5032091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7FCC16-A1F1-6442-B283-412C76313A4C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3955864" y="5049324"/>
              <a:ext cx="1577923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A2BFC3-568C-E942-B8D0-9D02D8EE4DF2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2879637" y="5049324"/>
              <a:ext cx="2654150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B2AD93-D525-804F-A38D-018A4C550F67}"/>
                </a:ext>
              </a:extLst>
            </p:cNvPr>
            <p:cNvCxnSpPr>
              <a:cxnSpLocks/>
              <a:stCxn id="7" idx="0"/>
              <a:endCxn id="5" idx="4"/>
            </p:cNvCxnSpPr>
            <p:nvPr/>
          </p:nvCxnSpPr>
          <p:spPr>
            <a:xfrm flipV="1">
              <a:off x="4457560" y="5049324"/>
              <a:ext cx="57453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964DBA-11D4-E843-9017-8B586C029ABB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3955864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14F5C2-6630-AB40-9AA4-DF55420725B0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3381333" y="5049324"/>
              <a:ext cx="574531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64021B-CF1E-8048-AEC4-2EE53A04EF00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2879637" y="5049324"/>
              <a:ext cx="1577923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91CF437-8976-014F-9521-204D6C722D05}"/>
                </a:ext>
              </a:extLst>
            </p:cNvPr>
            <p:cNvCxnSpPr>
              <a:cxnSpLocks/>
              <a:stCxn id="6" idx="0"/>
              <a:endCxn id="5" idx="4"/>
            </p:cNvCxnSpPr>
            <p:nvPr/>
          </p:nvCxnSpPr>
          <p:spPr>
            <a:xfrm flipV="1">
              <a:off x="3381333" y="5049324"/>
              <a:ext cx="1650758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EA00C6-A7B0-6242-A255-545BC9DDE86C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2879637" y="5049324"/>
              <a:ext cx="501696" cy="32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F1AA0E2-6280-444D-B694-F065DDEF6423}"/>
                </a:ext>
              </a:extLst>
            </p:cNvPr>
            <p:cNvCxnSpPr>
              <a:cxnSpLocks/>
              <a:stCxn id="11" idx="0"/>
              <a:endCxn id="9" idx="4"/>
            </p:cNvCxnSpPr>
            <p:nvPr/>
          </p:nvCxnSpPr>
          <p:spPr>
            <a:xfrm flipV="1">
              <a:off x="2305106" y="5049324"/>
              <a:ext cx="574531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C6BB79-7C24-C646-B581-1A902F16E10E}"/>
                </a:ext>
              </a:extLst>
            </p:cNvPr>
            <p:cNvCxnSpPr>
              <a:cxnSpLocks/>
              <a:stCxn id="11" idx="0"/>
              <a:endCxn id="10" idx="4"/>
            </p:cNvCxnSpPr>
            <p:nvPr/>
          </p:nvCxnSpPr>
          <p:spPr>
            <a:xfrm flipV="1">
              <a:off x="2305106" y="5049324"/>
              <a:ext cx="1650758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C6EC75-6384-1A41-BBD5-2125CB52B6A7}"/>
                </a:ext>
              </a:extLst>
            </p:cNvPr>
            <p:cNvCxnSpPr>
              <a:cxnSpLocks/>
              <a:stCxn id="11" idx="0"/>
              <a:endCxn id="5" idx="4"/>
            </p:cNvCxnSpPr>
            <p:nvPr/>
          </p:nvCxnSpPr>
          <p:spPr>
            <a:xfrm flipV="1">
              <a:off x="2305106" y="5049324"/>
              <a:ext cx="2726985" cy="3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D1CFE2-B55C-2146-A14B-40FFDE3D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Training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DB649-A430-604B-9BC2-84DD1C612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18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learn the weights, we need some measure of how well (or badly) we are doing with a current set of weights.</a:t>
            </a:r>
          </a:p>
          <a:p>
            <a:pPr lvl="1"/>
            <a:r>
              <a:rPr lang="en-US" dirty="0"/>
              <a:t>We will call that measure a </a:t>
            </a:r>
            <a:r>
              <a:rPr lang="en-US" b="1" dirty="0"/>
              <a:t>loss function</a:t>
            </a:r>
            <a:endParaRPr lang="en-US" dirty="0"/>
          </a:p>
          <a:p>
            <a:r>
              <a:rPr lang="en-US" dirty="0"/>
              <a:t>The lower the loss the better we are doing</a:t>
            </a:r>
          </a:p>
          <a:p>
            <a:r>
              <a:rPr lang="en-US" dirty="0"/>
              <a:t>We want to minimize the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EC09-9546-2845-A711-76686078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1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There are lots of ways to measure how well we’re doing on a test/validation set.</a:t>
            </a:r>
          </a:p>
          <a:p>
            <a:pPr lvl="1"/>
            <a:r>
              <a:rPr lang="en-US" dirty="0"/>
              <a:t>How many examples are right?</a:t>
            </a:r>
          </a:p>
          <a:p>
            <a:pPr lvl="1"/>
            <a:r>
              <a:rPr lang="en-US" dirty="0"/>
              <a:t>How close our answers are to the correct answers?</a:t>
            </a:r>
          </a:p>
          <a:p>
            <a:pPr lvl="2"/>
            <a:r>
              <a:rPr lang="en-US" dirty="0"/>
              <a:t>What does close mean?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466D-2D2D-604B-82F3-F84F52E9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3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a given example, we will go with the probability assigned to the right answer by the model</a:t>
            </a:r>
          </a:p>
          <a:p>
            <a:r>
              <a:rPr lang="en-US" dirty="0"/>
              <a:t>In the binary case, the right answer is always either 1 or 0</a:t>
            </a:r>
          </a:p>
          <a:p>
            <a:pPr lvl="1"/>
            <a:r>
              <a:rPr lang="en-US" dirty="0"/>
              <a:t>The model produces a number between 1 and 0 that is the starting point for the loss</a:t>
            </a:r>
          </a:p>
          <a:p>
            <a:r>
              <a:rPr lang="en-US" dirty="0"/>
              <a:t>p(</a:t>
            </a:r>
            <a:r>
              <a:rPr lang="en-US" i="1" dirty="0" err="1"/>
              <a:t>y</a:t>
            </a:r>
            <a:r>
              <a:rPr lang="en-US" dirty="0" err="1"/>
              <a:t>|</a:t>
            </a:r>
            <a:r>
              <a:rPr lang="en-US" i="1" dirty="0" err="1"/>
              <a:t>x</a:t>
            </a:r>
            <a:r>
              <a:rPr lang="en-US" dirty="0"/>
              <a:t>) = </a:t>
            </a:r>
            <a:r>
              <a:rPr lang="en-US" i="1" dirty="0" err="1"/>
              <a:t>y’</a:t>
            </a:r>
            <a:r>
              <a:rPr lang="en-US" i="1" baseline="30000" dirty="0" err="1"/>
              <a:t>y</a:t>
            </a:r>
            <a:r>
              <a:rPr lang="en-US" dirty="0"/>
              <a:t>(1-</a:t>
            </a:r>
            <a:r>
              <a:rPr lang="en-US" i="1" dirty="0"/>
              <a:t>y’</a:t>
            </a:r>
            <a:r>
              <a:rPr lang="en-US" dirty="0"/>
              <a:t>)</a:t>
            </a:r>
            <a:r>
              <a:rPr lang="en-US" baseline="30000" dirty="0"/>
              <a:t>1-</a:t>
            </a:r>
            <a:r>
              <a:rPr lang="en-US" i="1" baseline="30000" dirty="0"/>
              <a:t>y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AEF09-B9E1-F04E-90FB-68DB4F1B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p(</a:t>
            </a:r>
            <a:r>
              <a:rPr lang="en-US" i="1" dirty="0" err="1"/>
              <a:t>y</a:t>
            </a:r>
            <a:r>
              <a:rPr lang="en-US" dirty="0" err="1"/>
              <a:t>|</a:t>
            </a:r>
            <a:r>
              <a:rPr lang="en-US" i="1" dirty="0" err="1"/>
              <a:t>x</a:t>
            </a:r>
            <a:r>
              <a:rPr lang="en-US" dirty="0"/>
              <a:t>)= </a:t>
            </a:r>
            <a:r>
              <a:rPr lang="en-US" i="1" dirty="0" err="1"/>
              <a:t>y’</a:t>
            </a:r>
            <a:r>
              <a:rPr lang="en-US" i="1" baseline="30000" dirty="0" err="1"/>
              <a:t>y</a:t>
            </a:r>
            <a:r>
              <a:rPr lang="en-US" dirty="0"/>
              <a:t>(1-</a:t>
            </a:r>
            <a:r>
              <a:rPr lang="en-US" i="1" dirty="0"/>
              <a:t>y’</a:t>
            </a:r>
            <a:r>
              <a:rPr lang="en-US" dirty="0"/>
              <a:t>)</a:t>
            </a:r>
            <a:r>
              <a:rPr lang="en-US" baseline="30000" dirty="0"/>
              <a:t>1-</a:t>
            </a:r>
            <a:r>
              <a:rPr lang="en-US" i="1" baseline="30000" dirty="0"/>
              <a:t>y</a:t>
            </a:r>
            <a:endParaRPr lang="en-US" dirty="0"/>
          </a:p>
          <a:p>
            <a:r>
              <a:rPr lang="en-US" dirty="0"/>
              <a:t>If the correct answer for an example is 1 and the system output is .7 then the probability of the correct answer is…</a:t>
            </a:r>
          </a:p>
          <a:p>
            <a:pPr lvl="1"/>
            <a:r>
              <a:rPr lang="en-US" dirty="0"/>
              <a:t>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27D14-3841-134D-A061-D565D558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850"/>
            <a:ext cx="1549400" cy="622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6B4A-9E91-F64B-801B-195DED26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3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p(</a:t>
            </a:r>
            <a:r>
              <a:rPr lang="en-US" i="1" dirty="0" err="1"/>
              <a:t>y</a:t>
            </a:r>
            <a:r>
              <a:rPr lang="en-US" dirty="0" err="1"/>
              <a:t>|</a:t>
            </a:r>
            <a:r>
              <a:rPr lang="en-US" i="1" dirty="0" err="1"/>
              <a:t>x</a:t>
            </a:r>
            <a:r>
              <a:rPr lang="en-US" dirty="0"/>
              <a:t>)= </a:t>
            </a:r>
            <a:r>
              <a:rPr lang="en-US" i="1" dirty="0" err="1"/>
              <a:t>y’</a:t>
            </a:r>
            <a:r>
              <a:rPr lang="en-US" i="1" baseline="30000" dirty="0" err="1"/>
              <a:t>y</a:t>
            </a:r>
            <a:r>
              <a:rPr lang="en-US" dirty="0"/>
              <a:t>(1-</a:t>
            </a:r>
            <a:r>
              <a:rPr lang="en-US" i="1" dirty="0"/>
              <a:t>y’</a:t>
            </a:r>
            <a:r>
              <a:rPr lang="en-US" dirty="0"/>
              <a:t>)</a:t>
            </a:r>
            <a:r>
              <a:rPr lang="en-US" baseline="30000" dirty="0"/>
              <a:t>1-</a:t>
            </a:r>
            <a:r>
              <a:rPr lang="en-US" i="1" baseline="30000" dirty="0"/>
              <a:t>y</a:t>
            </a:r>
            <a:endParaRPr lang="en-US" dirty="0"/>
          </a:p>
          <a:p>
            <a:r>
              <a:rPr lang="en-US" dirty="0"/>
              <a:t>If the correct answer for an example is 0 and the system output is .8 then the probability of the correct answer is…</a:t>
            </a:r>
          </a:p>
          <a:p>
            <a:pPr lvl="1"/>
            <a:r>
              <a:rPr lang="en-US" dirty="0"/>
              <a:t>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27D14-3841-134D-A061-D565D558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850"/>
            <a:ext cx="1549400" cy="622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F30A-A862-1B44-959E-74E06671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Logs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Probabilities aren’t exactly what we want. We want worse performance to have high loss and good performance to have low loss. </a:t>
            </a:r>
          </a:p>
          <a:p>
            <a:r>
              <a:rPr lang="en-US" sz="2200" dirty="0"/>
              <a:t>So we take the negative of the log of the probability assigned to the correct answer as the loss.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A60C5-EE03-A14F-BF47-AA598C79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4151"/>
            <a:ext cx="6903720" cy="5509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8FACF-5EDF-8E4A-A9A2-CA99CA3A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TODO: some motivation; e.g., we want to minimize the loss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4D837-E0B1-6142-8F31-964201C0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4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6A13C6-99AB-5D4B-B319-64EB8AF0098B}"/>
              </a:ext>
            </a:extLst>
          </p:cNvPr>
          <p:cNvGrpSpPr/>
          <p:nvPr/>
        </p:nvGrpSpPr>
        <p:grpSpPr>
          <a:xfrm>
            <a:off x="541683" y="1690688"/>
            <a:ext cx="4191000" cy="3213455"/>
            <a:chOff x="541683" y="1690688"/>
            <a:chExt cx="4191000" cy="3213455"/>
          </a:xfrm>
        </p:grpSpPr>
        <p:pic>
          <p:nvPicPr>
            <p:cNvPr id="5" name="Picture 4" descr="A picture containing person, person, dark&#10;&#10;Description automatically generated">
              <a:extLst>
                <a:ext uri="{FF2B5EF4-FFF2-40B4-BE49-F238E27FC236}">
                  <a16:creationId xmlns:a16="http://schemas.microsoft.com/office/drawing/2014/main" id="{5BDCCFF9-E871-9447-A826-C98AF5274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83" y="1690688"/>
              <a:ext cx="4191000" cy="2794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0D17EF-EDB5-8845-8C5F-99D81C4E15B5}"/>
                </a:ext>
              </a:extLst>
            </p:cNvPr>
            <p:cNvSpPr txBox="1"/>
            <p:nvPr/>
          </p:nvSpPr>
          <p:spPr>
            <a:xfrm>
              <a:off x="541683" y="4504033"/>
              <a:ext cx="419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Image from https://</a:t>
              </a:r>
              <a:r>
                <a:rPr lang="en-US" sz="1000" dirty="0" err="1"/>
                <a:t>www.pocket-lint.com</a:t>
              </a:r>
              <a:r>
                <a:rPr lang="en-US" sz="1000" dirty="0"/>
                <a:t>/phones/news/apple/142207-what-is-apple-face-id-and-how-does-it-work</a:t>
              </a:r>
            </a:p>
          </p:txBody>
        </p:sp>
      </p:grp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074F5E-9CCA-B849-8A94-868288F0B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28" y="4946340"/>
            <a:ext cx="7422202" cy="1727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B2666-6E79-6D4F-82E7-3A732A6773C0}"/>
              </a:ext>
            </a:extLst>
          </p:cNvPr>
          <p:cNvGrpSpPr/>
          <p:nvPr/>
        </p:nvGrpSpPr>
        <p:grpSpPr>
          <a:xfrm>
            <a:off x="6727595" y="1825625"/>
            <a:ext cx="3670169" cy="2801518"/>
            <a:chOff x="6727595" y="1825625"/>
            <a:chExt cx="3670169" cy="2801518"/>
          </a:xfrm>
        </p:grpSpPr>
        <p:pic>
          <p:nvPicPr>
            <p:cNvPr id="10" name="Picture 9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527060A4-73F0-9641-8895-208FC12AD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863" y="1825625"/>
              <a:ext cx="3301051" cy="24913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5343C4-5EA9-3747-963B-875F198BA6A7}"/>
                </a:ext>
              </a:extLst>
            </p:cNvPr>
            <p:cNvSpPr txBox="1"/>
            <p:nvPr/>
          </p:nvSpPr>
          <p:spPr>
            <a:xfrm>
              <a:off x="6727595" y="4380922"/>
              <a:ext cx="3670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Image from https://</a:t>
              </a:r>
              <a:r>
                <a:rPr lang="en-US" sz="1000" dirty="0" err="1"/>
                <a:t>www.tesla.com</a:t>
              </a:r>
              <a:r>
                <a:rPr lang="en-US" sz="1000" dirty="0"/>
                <a:t>/autopilot</a:t>
              </a:r>
            </a:p>
          </p:txBody>
        </p:sp>
      </p:grp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33EAE3-0CEB-3142-A8BD-6721A3D0E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36" y="2152340"/>
            <a:ext cx="4732798" cy="386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E8EA2ACA-A2F9-5C47-BDA8-1A915EF77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5" y="1690688"/>
            <a:ext cx="5693190" cy="3073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BEC6B5A-5AA3-3B49-9955-18067807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C3DB9-A6BC-6947-BEC3-BB2E9387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06" y="1690688"/>
            <a:ext cx="9741188" cy="48021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06394-D331-8546-99D4-86F6AB1F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59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4398B-C33A-6D45-95D4-B6956F57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690688"/>
            <a:ext cx="8737600" cy="4521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538D1-439A-2D42-A906-F410A240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47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practice, that can be slow to converge because the algorithm can either be taking steps…</a:t>
            </a:r>
          </a:p>
          <a:p>
            <a:pPr lvl="1"/>
            <a:r>
              <a:rPr lang="en-US" dirty="0"/>
              <a:t>…that are too small and hence take us too long to get where we are going</a:t>
            </a:r>
          </a:p>
          <a:p>
            <a:pPr lvl="1"/>
            <a:r>
              <a:rPr lang="en-US" dirty="0"/>
              <a:t>…or too large, which leads us to overshoot the target and wander around too much</a:t>
            </a:r>
          </a:p>
          <a:p>
            <a:r>
              <a:rPr lang="en-US" dirty="0"/>
              <a:t>Fortunately, you don’t have to worry about this: lots of packages exist that let you specify the loss function and parameters and you are done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1E1F9-2702-9F41-9478-6E42FEC7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besides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BCAEF-6CA5-4A44-A359-F23E821C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82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5C788-0F87-914C-AAF8-0D2897B9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0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you want to perform regression instead of classification, all you need to do is:</a:t>
            </a:r>
          </a:p>
          <a:p>
            <a:pPr lvl="1"/>
            <a:r>
              <a:rPr lang="en-US" dirty="0"/>
              <a:t>Remove the final sigmoid function</a:t>
            </a:r>
          </a:p>
          <a:p>
            <a:pPr lvl="1"/>
            <a:r>
              <a:rPr lang="en-US" dirty="0"/>
              <a:t>Change the loss function for training</a:t>
            </a:r>
          </a:p>
          <a:p>
            <a:r>
              <a:rPr lang="en-US" dirty="0"/>
              <a:t>Standard loss function: mean squared error (MSE)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AEF09-B9E1-F04E-90FB-68DB4F1B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9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this exercise, we will build a neural network-based sentiment classifier</a:t>
            </a:r>
          </a:p>
          <a:p>
            <a:r>
              <a:rPr lang="en-US" dirty="0"/>
              <a:t>Open </a:t>
            </a:r>
            <a:r>
              <a:rPr lang="en-US" dirty="0" err="1"/>
              <a:t>BYOSC_data.csv</a:t>
            </a:r>
            <a:r>
              <a:rPr lang="en-US" dirty="0"/>
              <a:t> and familiarize yourself with the format</a:t>
            </a:r>
          </a:p>
          <a:p>
            <a:r>
              <a:rPr lang="en-US" dirty="0"/>
              <a:t>Then </a:t>
            </a:r>
            <a:r>
              <a:rPr lang="en-US"/>
              <a:t>open module5</a:t>
            </a:r>
            <a:r>
              <a:rPr lang="en-US" dirty="0"/>
              <a:t>.ipynb</a:t>
            </a:r>
          </a:p>
          <a:p>
            <a:pPr lvl="1"/>
            <a:r>
              <a:rPr lang="en-US" dirty="0"/>
              <a:t>There are multiple TODOs: find them and complete the code, such that it can run!</a:t>
            </a:r>
          </a:p>
          <a:p>
            <a:r>
              <a:rPr lang="en-US" dirty="0"/>
              <a:t>Final goal: report the accuracy your network obtains on the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9C546-A67C-1649-AA4B-9CBD7563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1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2E9AA-D82C-6D4C-8942-B9B01AB5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Convolutional neural networks use filters to process the input with an increasing degree of granularity</a:t>
            </a:r>
          </a:p>
          <a:p>
            <a:r>
              <a:rPr lang="en-US" dirty="0"/>
              <a:t>Often used in image processing</a:t>
            </a:r>
          </a:p>
          <a:p>
            <a:r>
              <a:rPr lang="en-US" dirty="0"/>
              <a:t>CNNs also have applications in other areas, such as natural language processing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54D40F-8714-6C44-8506-29E3745C17BB}"/>
              </a:ext>
            </a:extLst>
          </p:cNvPr>
          <p:cNvGrpSpPr/>
          <p:nvPr/>
        </p:nvGrpSpPr>
        <p:grpSpPr>
          <a:xfrm>
            <a:off x="4494438" y="1690688"/>
            <a:ext cx="3203121" cy="4270829"/>
            <a:chOff x="4494438" y="1690688"/>
            <a:chExt cx="3203121" cy="4270829"/>
          </a:xfrm>
        </p:grpSpPr>
        <p:pic>
          <p:nvPicPr>
            <p:cNvPr id="5" name="Picture 4" descr="A bird on a tree branch&#10;&#10;Description automatically generated with medium confidence">
              <a:extLst>
                <a:ext uri="{FF2B5EF4-FFF2-40B4-BE49-F238E27FC236}">
                  <a16:creationId xmlns:a16="http://schemas.microsoft.com/office/drawing/2014/main" id="{5C9AFD86-1E17-394B-AE0E-5FA871BC7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60585" y="2224542"/>
              <a:ext cx="4270828" cy="320312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A76D0E-FCEB-C842-86B9-452D8AC9690F}"/>
                </a:ext>
              </a:extLst>
            </p:cNvPr>
            <p:cNvSpPr/>
            <p:nvPr/>
          </p:nvSpPr>
          <p:spPr>
            <a:xfrm>
              <a:off x="4494438" y="1690688"/>
              <a:ext cx="491219" cy="508226"/>
            </a:xfrm>
            <a:prstGeom prst="rect">
              <a:avLst/>
            </a:prstGeom>
            <a:noFill/>
            <a:ln w="444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D6E3CE-24B9-A74E-A6F9-A17B2CB6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C6B7-713D-7E4D-9786-0696F37E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736309-A6FE-E74C-AF58-2CE5423869C3}"/>
              </a:ext>
            </a:extLst>
          </p:cNvPr>
          <p:cNvGrpSpPr/>
          <p:nvPr/>
        </p:nvGrpSpPr>
        <p:grpSpPr>
          <a:xfrm>
            <a:off x="4098752" y="1952502"/>
            <a:ext cx="7859486" cy="4540373"/>
            <a:chOff x="2166257" y="1952501"/>
            <a:chExt cx="7859486" cy="454037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A6F5FC2-F67A-6640-8768-E6CA2513B07E}"/>
                </a:ext>
              </a:extLst>
            </p:cNvPr>
            <p:cNvGrpSpPr/>
            <p:nvPr/>
          </p:nvGrpSpPr>
          <p:grpSpPr>
            <a:xfrm>
              <a:off x="2166257" y="1952501"/>
              <a:ext cx="7859486" cy="4540373"/>
              <a:chOff x="2017840" y="3848675"/>
              <a:chExt cx="3803212" cy="208519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C046642-F49B-1844-A510-7428464CE8E7}"/>
                  </a:ext>
                </a:extLst>
              </p:cNvPr>
              <p:cNvSpPr/>
              <p:nvPr/>
            </p:nvSpPr>
            <p:spPr>
              <a:xfrm>
                <a:off x="4744825" y="4488730"/>
                <a:ext cx="574531" cy="560594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8D3C8D2-2F35-D849-B2BE-9D7AE304175D}"/>
                  </a:ext>
                </a:extLst>
              </p:cNvPr>
              <p:cNvSpPr/>
              <p:nvPr/>
            </p:nvSpPr>
            <p:spPr>
              <a:xfrm>
                <a:off x="3094067" y="5373279"/>
                <a:ext cx="574531" cy="560594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A8EB557-A2AE-E241-8E73-4094A145C7C9}"/>
                  </a:ext>
                </a:extLst>
              </p:cNvPr>
              <p:cNvSpPr/>
              <p:nvPr/>
            </p:nvSpPr>
            <p:spPr>
              <a:xfrm>
                <a:off x="4170294" y="5373279"/>
                <a:ext cx="574531" cy="560594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8DE18BA-4753-EE49-A513-23CF8894E090}"/>
                  </a:ext>
                </a:extLst>
              </p:cNvPr>
              <p:cNvSpPr/>
              <p:nvPr/>
            </p:nvSpPr>
            <p:spPr>
              <a:xfrm>
                <a:off x="5246521" y="5373279"/>
                <a:ext cx="574531" cy="560594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320D5E0-D344-934B-BD9A-D23D3E488905}"/>
                  </a:ext>
                </a:extLst>
              </p:cNvPr>
              <p:cNvSpPr/>
              <p:nvPr/>
            </p:nvSpPr>
            <p:spPr>
              <a:xfrm>
                <a:off x="2592371" y="4488730"/>
                <a:ext cx="574531" cy="560594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0FD18D-675B-E042-81F4-9CEF02D1F757}"/>
                  </a:ext>
                </a:extLst>
              </p:cNvPr>
              <p:cNvSpPr/>
              <p:nvPr/>
            </p:nvSpPr>
            <p:spPr>
              <a:xfrm>
                <a:off x="2017840" y="5365424"/>
                <a:ext cx="574531" cy="560594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236368C-BC73-304E-BCFA-06F5DFD324F8}"/>
                  </a:ext>
                </a:extLst>
              </p:cNvPr>
              <p:cNvSpPr/>
              <p:nvPr/>
            </p:nvSpPr>
            <p:spPr>
              <a:xfrm>
                <a:off x="3094067" y="3848675"/>
                <a:ext cx="1650758" cy="323955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B391E72-7E3D-2B45-8B52-E13D86ADE183}"/>
                  </a:ext>
                </a:extLst>
              </p:cNvPr>
              <p:cNvCxnSpPr>
                <a:cxnSpLocks/>
                <a:stCxn id="4" idx="0"/>
                <a:endCxn id="11" idx="4"/>
              </p:cNvCxnSpPr>
              <p:nvPr/>
            </p:nvCxnSpPr>
            <p:spPr>
              <a:xfrm flipH="1" flipV="1">
                <a:off x="3919446" y="4172630"/>
                <a:ext cx="1112645" cy="316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6904CF-C157-7C43-9E57-C48EBBCF8245}"/>
                  </a:ext>
                </a:extLst>
              </p:cNvPr>
              <p:cNvCxnSpPr>
                <a:cxnSpLocks/>
                <a:stCxn id="8" idx="0"/>
                <a:endCxn id="11" idx="4"/>
              </p:cNvCxnSpPr>
              <p:nvPr/>
            </p:nvCxnSpPr>
            <p:spPr>
              <a:xfrm flipV="1">
                <a:off x="2879637" y="4172630"/>
                <a:ext cx="1039809" cy="316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467D24E-E104-CC4B-B491-EA212568534C}"/>
                  </a:ext>
                </a:extLst>
              </p:cNvPr>
              <p:cNvCxnSpPr>
                <a:cxnSpLocks/>
                <a:stCxn id="7" idx="0"/>
                <a:endCxn id="4" idx="4"/>
              </p:cNvCxnSpPr>
              <p:nvPr/>
            </p:nvCxnSpPr>
            <p:spPr>
              <a:xfrm flipH="1" flipV="1">
                <a:off x="5032091" y="5049324"/>
                <a:ext cx="501696" cy="3239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6A9F11B-551A-D141-B6FE-7471B5FCA9DD}"/>
                  </a:ext>
                </a:extLst>
              </p:cNvPr>
              <p:cNvCxnSpPr>
                <a:cxnSpLocks/>
                <a:stCxn id="6" idx="0"/>
                <a:endCxn id="4" idx="4"/>
              </p:cNvCxnSpPr>
              <p:nvPr/>
            </p:nvCxnSpPr>
            <p:spPr>
              <a:xfrm flipV="1">
                <a:off x="4457560" y="5049324"/>
                <a:ext cx="574531" cy="3239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7E8AA72-06E7-B841-BD6F-2375FB544764}"/>
                  </a:ext>
                </a:extLst>
              </p:cNvPr>
              <p:cNvCxnSpPr>
                <a:cxnSpLocks/>
                <a:stCxn id="6" idx="0"/>
                <a:endCxn id="8" idx="4"/>
              </p:cNvCxnSpPr>
              <p:nvPr/>
            </p:nvCxnSpPr>
            <p:spPr>
              <a:xfrm flipH="1" flipV="1">
                <a:off x="2879637" y="5049324"/>
                <a:ext cx="1577923" cy="3239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BB49EB8-C0B1-D048-B842-8577B862FF9C}"/>
                  </a:ext>
                </a:extLst>
              </p:cNvPr>
              <p:cNvCxnSpPr>
                <a:cxnSpLocks/>
                <a:stCxn id="5" idx="0"/>
                <a:endCxn id="4" idx="4"/>
              </p:cNvCxnSpPr>
              <p:nvPr/>
            </p:nvCxnSpPr>
            <p:spPr>
              <a:xfrm flipV="1">
                <a:off x="3381333" y="5049324"/>
                <a:ext cx="1650758" cy="3239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DC1F3BA-1718-F94F-9AB6-9628324ABFAD}"/>
                  </a:ext>
                </a:extLst>
              </p:cNvPr>
              <p:cNvCxnSpPr>
                <a:cxnSpLocks/>
                <a:stCxn id="5" idx="0"/>
                <a:endCxn id="8" idx="4"/>
              </p:cNvCxnSpPr>
              <p:nvPr/>
            </p:nvCxnSpPr>
            <p:spPr>
              <a:xfrm flipH="1" flipV="1">
                <a:off x="2879637" y="5049324"/>
                <a:ext cx="501696" cy="3239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675BF54-EBF5-F046-8EB9-1210B655794C}"/>
                  </a:ext>
                </a:extLst>
              </p:cNvPr>
              <p:cNvCxnSpPr>
                <a:cxnSpLocks/>
                <a:stCxn id="10" idx="0"/>
                <a:endCxn id="8" idx="4"/>
              </p:cNvCxnSpPr>
              <p:nvPr/>
            </p:nvCxnSpPr>
            <p:spPr>
              <a:xfrm flipV="1">
                <a:off x="2305106" y="5049324"/>
                <a:ext cx="574531" cy="316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E1D462-3951-CF42-AA61-B9C3586BF269}"/>
                </a:ext>
              </a:extLst>
            </p:cNvPr>
            <p:cNvSpPr txBox="1"/>
            <p:nvPr/>
          </p:nvSpPr>
          <p:spPr>
            <a:xfrm>
              <a:off x="5232462" y="2070183"/>
              <a:ext cx="1727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Max pooling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3D3221EF-686A-024D-8696-8C77345C4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i="1" dirty="0"/>
                  <a:t>c</a:t>
                </a:r>
                <a:r>
                  <a:rPr lang="en-US" baseline="-25000" dirty="0"/>
                  <a:t>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𝑖𝑥𝑖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= max(</a:t>
                </a:r>
                <a:r>
                  <a:rPr lang="en-US" i="1" dirty="0"/>
                  <a:t>c</a:t>
                </a:r>
                <a:r>
                  <a:rPr lang="en-US" baseline="-25000" dirty="0"/>
                  <a:t>1</a:t>
                </a:r>
                <a:r>
                  <a:rPr lang="en-US" i="1" baseline="-25000" dirty="0"/>
                  <a:t>i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3D3221EF-686A-024D-8696-8C77345C4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1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17D6866-5965-5D4D-BBAA-891E74D1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5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feature engineering needed</a:t>
            </a:r>
          </a:p>
          <a:p>
            <a:r>
              <a:rPr lang="en-US" dirty="0"/>
              <a:t>Neural networks detect on their own what parts of the raw input are important</a:t>
            </a:r>
          </a:p>
          <a:p>
            <a:r>
              <a:rPr lang="en-US" dirty="0"/>
              <a:t>They are really good at this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C0940-D023-E042-A6AB-3A304973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6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Other options instead of maximum:</a:t>
            </a:r>
          </a:p>
          <a:p>
            <a:pPr lvl="1"/>
            <a:r>
              <a:rPr lang="en-US" dirty="0"/>
              <a:t>Minimum</a:t>
            </a:r>
          </a:p>
          <a:p>
            <a:pPr lvl="1"/>
            <a:r>
              <a:rPr lang="en-US" dirty="0"/>
              <a:t>Average</a:t>
            </a:r>
          </a:p>
          <a:p>
            <a:r>
              <a:rPr lang="en-US" dirty="0"/>
              <a:t>Filter size is a hyperparameter:</a:t>
            </a:r>
          </a:p>
          <a:p>
            <a:pPr lvl="1"/>
            <a:r>
              <a:rPr lang="en-US" dirty="0"/>
              <a:t>Something you decide on with the development set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6CFD5-9E7B-C648-810D-9F48A078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85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output of a convolutional layer can be the input for a classifier, for example: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Feed-forward network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Different filter sizes can be combined</a:t>
            </a:r>
          </a:p>
          <a:p>
            <a:r>
              <a:rPr lang="en-US" dirty="0"/>
              <a:t>Convolutional layers can be stacked on top of each other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B5E37-983F-3C4B-B3A3-AB593CE6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CNNs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TODO: applications</a:t>
            </a:r>
          </a:p>
          <a:p>
            <a:r>
              <a:rPr lang="en-US" dirty="0"/>
              <a:t>Also maybe add a picture of a CNN from an image paper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DE198-9746-7940-8977-3D569EDC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0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Recurrent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C8607-E20B-034D-BD6F-F2019418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44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can process sequential data of arbitrary length </a:t>
            </a:r>
          </a:p>
          <a:p>
            <a:pPr lvl="1"/>
            <a:r>
              <a:rPr lang="en-US" dirty="0"/>
              <a:t>This is different from feedforward networks</a:t>
            </a:r>
          </a:p>
          <a:p>
            <a:r>
              <a:rPr lang="en-US" dirty="0"/>
              <a:t>Until ~2018, they were frequently used for language data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Text summarization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D3AF7-1D29-D443-8F68-04621C3F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4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C6B7-713D-7E4D-9786-0696F37E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Recurent</a:t>
            </a:r>
            <a:r>
              <a:rPr lang="en-US" dirty="0"/>
              <a:t> 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046642-F49B-1844-A510-7428464CE8E7}"/>
              </a:ext>
            </a:extLst>
          </p:cNvPr>
          <p:cNvSpPr/>
          <p:nvPr/>
        </p:nvSpPr>
        <p:spPr>
          <a:xfrm>
            <a:off x="9696757" y="3144866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3C8D2-2F35-D849-B2BE-9D7AE304175D}"/>
              </a:ext>
            </a:extLst>
          </p:cNvPr>
          <p:cNvSpPr/>
          <p:nvPr/>
        </p:nvSpPr>
        <p:spPr>
          <a:xfrm>
            <a:off x="8626815" y="403325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EB557-A2AE-E241-8E73-4094A145C7C9}"/>
              </a:ext>
            </a:extLst>
          </p:cNvPr>
          <p:cNvSpPr/>
          <p:nvPr/>
        </p:nvSpPr>
        <p:spPr>
          <a:xfrm>
            <a:off x="9703042" y="403325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DE18BA-4753-EE49-A513-23CF8894E090}"/>
              </a:ext>
            </a:extLst>
          </p:cNvPr>
          <p:cNvSpPr/>
          <p:nvPr/>
        </p:nvSpPr>
        <p:spPr>
          <a:xfrm>
            <a:off x="10779269" y="403325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0D5E0-D344-934B-BD9A-D23D3E488905}"/>
              </a:ext>
            </a:extLst>
          </p:cNvPr>
          <p:cNvSpPr/>
          <p:nvPr/>
        </p:nvSpPr>
        <p:spPr>
          <a:xfrm>
            <a:off x="7550587" y="3148703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C9C0BA-36C2-7D4E-B9B1-7AB1282F6F9D}"/>
              </a:ext>
            </a:extLst>
          </p:cNvPr>
          <p:cNvSpPr/>
          <p:nvPr/>
        </p:nvSpPr>
        <p:spPr>
          <a:xfrm>
            <a:off x="8626815" y="314414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FD18D-675B-E042-81F4-9CEF02D1F757}"/>
              </a:ext>
            </a:extLst>
          </p:cNvPr>
          <p:cNvSpPr/>
          <p:nvPr/>
        </p:nvSpPr>
        <p:spPr>
          <a:xfrm>
            <a:off x="7550588" y="402539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36368C-BC73-304E-BCFA-06F5DFD324F8}"/>
              </a:ext>
            </a:extLst>
          </p:cNvPr>
          <p:cNvSpPr/>
          <p:nvPr/>
        </p:nvSpPr>
        <p:spPr>
          <a:xfrm>
            <a:off x="10766699" y="314414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391E72-7E3D-2B45-8B52-E13D86ADE183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 flipV="1">
            <a:off x="10271288" y="3424444"/>
            <a:ext cx="495411" cy="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B205A8-DFB6-4F4C-B762-24ECA2F84AB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125118" y="3424444"/>
            <a:ext cx="501697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6904CF-C157-7C43-9E57-C48EBBCF8245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H="1" flipV="1">
            <a:off x="7837853" y="3709297"/>
            <a:ext cx="1" cy="316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36B975CE-5FAF-5F41-95B5-992E48E5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Input layer </a:t>
            </a:r>
            <a:r>
              <a:rPr lang="en-US" i="1" dirty="0"/>
              <a:t>x</a:t>
            </a:r>
          </a:p>
          <a:p>
            <a:r>
              <a:rPr lang="en-US" dirty="0"/>
              <a:t>Hidden layer(s) </a:t>
            </a:r>
            <a:r>
              <a:rPr lang="en-US" i="1" dirty="0"/>
              <a:t>h</a:t>
            </a:r>
          </a:p>
          <a:p>
            <a:endParaRPr lang="en-US" i="1" dirty="0"/>
          </a:p>
          <a:p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 = g(</a:t>
            </a:r>
            <a:r>
              <a:rPr lang="en-US" i="1" dirty="0"/>
              <a:t>W</a:t>
            </a:r>
            <a:r>
              <a:rPr lang="en-US" i="1" baseline="-25000" dirty="0"/>
              <a:t>h</a:t>
            </a:r>
            <a:r>
              <a:rPr lang="en-US" i="1" dirty="0"/>
              <a:t>h</a:t>
            </a:r>
            <a:r>
              <a:rPr lang="en-US" i="1" baseline="-25000" dirty="0"/>
              <a:t>i-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i="1" dirty="0" err="1"/>
              <a:t>W</a:t>
            </a:r>
            <a:r>
              <a:rPr lang="en-US" i="1" baseline="-25000" dirty="0" err="1"/>
              <a:t>x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/>
              <a:t>) </a:t>
            </a:r>
          </a:p>
          <a:p>
            <a:r>
              <a:rPr lang="en-US" i="1" dirty="0"/>
              <a:t>y </a:t>
            </a:r>
            <a:r>
              <a:rPr lang="en-US" dirty="0"/>
              <a:t>= sigmoid</a:t>
            </a:r>
            <a:r>
              <a:rPr lang="en-US" i="1" dirty="0"/>
              <a:t>(</a:t>
            </a:r>
            <a:r>
              <a:rPr lang="en-US" i="1" dirty="0" err="1"/>
              <a:t>W</a:t>
            </a:r>
            <a:r>
              <a:rPr lang="en-US" i="1" baseline="-25000" dirty="0" err="1"/>
              <a:t>y</a:t>
            </a:r>
            <a:r>
              <a:rPr lang="en-US" i="1" dirty="0" err="1"/>
              <a:t>h</a:t>
            </a:r>
            <a:r>
              <a:rPr lang="en-US" i="1" baseline="-25000" dirty="0" err="1"/>
              <a:t>T</a:t>
            </a:r>
            <a:r>
              <a:rPr lang="en-US" i="1" dirty="0"/>
              <a:t>)</a:t>
            </a:r>
          </a:p>
          <a:p>
            <a:r>
              <a:rPr lang="en-US" dirty="0"/>
              <a:t>g</a:t>
            </a:r>
            <a:r>
              <a:rPr lang="en-US" i="1" dirty="0"/>
              <a:t> </a:t>
            </a:r>
            <a:r>
              <a:rPr lang="en-US" dirty="0"/>
              <a:t>is a nonlinear function</a:t>
            </a:r>
          </a:p>
          <a:p>
            <a:endParaRPr lang="en-US" i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DCC08B-4992-E44C-81CD-AFFC3CAC6A8A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914081" y="3704741"/>
            <a:ext cx="0" cy="328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F22858-EC78-6042-A706-7A8C3CB49D33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9984023" y="3705460"/>
            <a:ext cx="6285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1FA1B5-CF69-4E4B-956F-54C535BCDBB0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H="1" flipV="1">
            <a:off x="11053965" y="3704741"/>
            <a:ext cx="12570" cy="328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D02A70-48F3-FA46-807B-B2E9393EB7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201346" y="3424444"/>
            <a:ext cx="180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CFC0AC-635C-2548-838F-B0E0031900DC}"/>
              </a:ext>
            </a:extLst>
          </p:cNvPr>
          <p:cNvCxnSpPr>
            <a:cxnSpLocks/>
          </p:cNvCxnSpPr>
          <p:nvPr/>
        </p:nvCxnSpPr>
        <p:spPr>
          <a:xfrm>
            <a:off x="9516484" y="3428529"/>
            <a:ext cx="180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5EEAC19-662A-7949-B200-114DFC933050}"/>
              </a:ext>
            </a:extLst>
          </p:cNvPr>
          <p:cNvSpPr/>
          <p:nvPr/>
        </p:nvSpPr>
        <p:spPr>
          <a:xfrm>
            <a:off x="6486930" y="314414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938BA9-60A7-4245-8FA2-D8854495ACCA}"/>
              </a:ext>
            </a:extLst>
          </p:cNvPr>
          <p:cNvCxnSpPr>
            <a:cxnSpLocks/>
            <a:stCxn id="54" idx="6"/>
            <a:endCxn id="8" idx="2"/>
          </p:cNvCxnSpPr>
          <p:nvPr/>
        </p:nvCxnSpPr>
        <p:spPr>
          <a:xfrm>
            <a:off x="7061461" y="3424444"/>
            <a:ext cx="48912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88A8954-0A0E-DC45-8161-361B70CA527C}"/>
              </a:ext>
            </a:extLst>
          </p:cNvPr>
          <p:cNvSpPr/>
          <p:nvPr/>
        </p:nvSpPr>
        <p:spPr>
          <a:xfrm>
            <a:off x="10766698" y="2255761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12B194-1CE0-3744-8E8F-EE2704A0F0F6}"/>
              </a:ext>
            </a:extLst>
          </p:cNvPr>
          <p:cNvCxnSpPr>
            <a:cxnSpLocks/>
            <a:stCxn id="11" idx="0"/>
            <a:endCxn id="58" idx="4"/>
          </p:cNvCxnSpPr>
          <p:nvPr/>
        </p:nvCxnSpPr>
        <p:spPr>
          <a:xfrm flipH="1" flipV="1">
            <a:off x="11053964" y="2816355"/>
            <a:ext cx="1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B39CB59E-59D9-7F41-8840-17268438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C6B7-713D-7E4D-9786-0696F37E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Recurent</a:t>
            </a:r>
            <a:r>
              <a:rPr lang="en-US" dirty="0"/>
              <a:t> 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046642-F49B-1844-A510-7428464CE8E7}"/>
              </a:ext>
            </a:extLst>
          </p:cNvPr>
          <p:cNvSpPr/>
          <p:nvPr/>
        </p:nvSpPr>
        <p:spPr>
          <a:xfrm>
            <a:off x="9696757" y="3144866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3C8D2-2F35-D849-B2BE-9D7AE304175D}"/>
              </a:ext>
            </a:extLst>
          </p:cNvPr>
          <p:cNvSpPr/>
          <p:nvPr/>
        </p:nvSpPr>
        <p:spPr>
          <a:xfrm>
            <a:off x="8626815" y="403325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EB557-A2AE-E241-8E73-4094A145C7C9}"/>
              </a:ext>
            </a:extLst>
          </p:cNvPr>
          <p:cNvSpPr/>
          <p:nvPr/>
        </p:nvSpPr>
        <p:spPr>
          <a:xfrm>
            <a:off x="9703042" y="403325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DE18BA-4753-EE49-A513-23CF8894E090}"/>
              </a:ext>
            </a:extLst>
          </p:cNvPr>
          <p:cNvSpPr/>
          <p:nvPr/>
        </p:nvSpPr>
        <p:spPr>
          <a:xfrm>
            <a:off x="10779269" y="403325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0D5E0-D344-934B-BD9A-D23D3E488905}"/>
              </a:ext>
            </a:extLst>
          </p:cNvPr>
          <p:cNvSpPr/>
          <p:nvPr/>
        </p:nvSpPr>
        <p:spPr>
          <a:xfrm>
            <a:off x="7550587" y="3148703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C9C0BA-36C2-7D4E-B9B1-7AB1282F6F9D}"/>
              </a:ext>
            </a:extLst>
          </p:cNvPr>
          <p:cNvSpPr/>
          <p:nvPr/>
        </p:nvSpPr>
        <p:spPr>
          <a:xfrm>
            <a:off x="8626815" y="314414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FD18D-675B-E042-81F4-9CEF02D1F757}"/>
              </a:ext>
            </a:extLst>
          </p:cNvPr>
          <p:cNvSpPr/>
          <p:nvPr/>
        </p:nvSpPr>
        <p:spPr>
          <a:xfrm>
            <a:off x="7550588" y="402539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36368C-BC73-304E-BCFA-06F5DFD324F8}"/>
              </a:ext>
            </a:extLst>
          </p:cNvPr>
          <p:cNvSpPr/>
          <p:nvPr/>
        </p:nvSpPr>
        <p:spPr>
          <a:xfrm>
            <a:off x="10766699" y="314414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391E72-7E3D-2B45-8B52-E13D86ADE183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 flipV="1">
            <a:off x="10271288" y="3424444"/>
            <a:ext cx="495411" cy="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B205A8-DFB6-4F4C-B762-24ECA2F84AB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125118" y="3424444"/>
            <a:ext cx="501697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6904CF-C157-7C43-9E57-C48EBBCF8245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H="1" flipV="1">
            <a:off x="7837853" y="3709297"/>
            <a:ext cx="1" cy="316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36B975CE-5FAF-5F41-95B5-992E48E5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Input layer </a:t>
            </a:r>
            <a:r>
              <a:rPr lang="en-US" i="1" dirty="0"/>
              <a:t>x</a:t>
            </a:r>
          </a:p>
          <a:p>
            <a:r>
              <a:rPr lang="en-US" dirty="0"/>
              <a:t>Hidden layer(s) </a:t>
            </a:r>
            <a:r>
              <a:rPr lang="en-US" i="1" dirty="0"/>
              <a:t>h</a:t>
            </a:r>
          </a:p>
          <a:p>
            <a:endParaRPr lang="en-US" i="1" dirty="0"/>
          </a:p>
          <a:p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 = g(</a:t>
            </a:r>
            <a:r>
              <a:rPr lang="en-US" i="1" dirty="0"/>
              <a:t>W</a:t>
            </a:r>
            <a:r>
              <a:rPr lang="en-US" i="1" baseline="-25000" dirty="0"/>
              <a:t>h</a:t>
            </a:r>
            <a:r>
              <a:rPr lang="en-US" i="1" dirty="0"/>
              <a:t>h</a:t>
            </a:r>
            <a:r>
              <a:rPr lang="en-US" i="1" baseline="-25000" dirty="0"/>
              <a:t>i-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i="1" dirty="0" err="1"/>
              <a:t>W</a:t>
            </a:r>
            <a:r>
              <a:rPr lang="en-US" i="1" baseline="-25000" dirty="0" err="1"/>
              <a:t>x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/>
              <a:t>) </a:t>
            </a:r>
          </a:p>
          <a:p>
            <a:r>
              <a:rPr lang="en-US" b="1" i="1" dirty="0" err="1"/>
              <a:t>y</a:t>
            </a:r>
            <a:r>
              <a:rPr lang="en-US" b="1" i="1" baseline="-25000" dirty="0" err="1"/>
              <a:t>i</a:t>
            </a:r>
            <a:r>
              <a:rPr lang="en-US" b="1" i="1" dirty="0"/>
              <a:t> </a:t>
            </a:r>
            <a:r>
              <a:rPr lang="en-US" b="1" dirty="0"/>
              <a:t>= sigmoid</a:t>
            </a:r>
            <a:r>
              <a:rPr lang="en-US" b="1" i="1" dirty="0"/>
              <a:t>(</a:t>
            </a:r>
            <a:r>
              <a:rPr lang="en-US" b="1" i="1" dirty="0" err="1"/>
              <a:t>W</a:t>
            </a:r>
            <a:r>
              <a:rPr lang="en-US" b="1" i="1" baseline="-25000" dirty="0" err="1"/>
              <a:t>y</a:t>
            </a:r>
            <a:r>
              <a:rPr lang="en-US" b="1" i="1" dirty="0" err="1"/>
              <a:t>h</a:t>
            </a:r>
            <a:r>
              <a:rPr lang="en-US" b="1" i="1" baseline="-25000" dirty="0" err="1"/>
              <a:t>i</a:t>
            </a:r>
            <a:r>
              <a:rPr lang="en-US" b="1" i="1" dirty="0"/>
              <a:t>)</a:t>
            </a:r>
          </a:p>
          <a:p>
            <a:r>
              <a:rPr lang="en-US" dirty="0"/>
              <a:t>g</a:t>
            </a:r>
            <a:r>
              <a:rPr lang="en-US" i="1" dirty="0"/>
              <a:t> </a:t>
            </a:r>
            <a:r>
              <a:rPr lang="en-US" dirty="0"/>
              <a:t>is a nonlinear function</a:t>
            </a:r>
          </a:p>
          <a:p>
            <a:endParaRPr lang="en-US" i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DCC08B-4992-E44C-81CD-AFFC3CAC6A8A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914081" y="3704741"/>
            <a:ext cx="0" cy="328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F22858-EC78-6042-A706-7A8C3CB49D33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9984023" y="3705460"/>
            <a:ext cx="6285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1FA1B5-CF69-4E4B-956F-54C535BCDBB0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H="1" flipV="1">
            <a:off x="11053965" y="3704741"/>
            <a:ext cx="12570" cy="328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D02A70-48F3-FA46-807B-B2E9393EB7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201346" y="3424444"/>
            <a:ext cx="180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CFC0AC-635C-2548-838F-B0E0031900DC}"/>
              </a:ext>
            </a:extLst>
          </p:cNvPr>
          <p:cNvCxnSpPr>
            <a:cxnSpLocks/>
          </p:cNvCxnSpPr>
          <p:nvPr/>
        </p:nvCxnSpPr>
        <p:spPr>
          <a:xfrm>
            <a:off x="9516484" y="3428529"/>
            <a:ext cx="180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5EEAC19-662A-7949-B200-114DFC933050}"/>
              </a:ext>
            </a:extLst>
          </p:cNvPr>
          <p:cNvSpPr/>
          <p:nvPr/>
        </p:nvSpPr>
        <p:spPr>
          <a:xfrm>
            <a:off x="6486930" y="3144147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938BA9-60A7-4245-8FA2-D8854495ACCA}"/>
              </a:ext>
            </a:extLst>
          </p:cNvPr>
          <p:cNvCxnSpPr>
            <a:cxnSpLocks/>
            <a:stCxn id="54" idx="6"/>
            <a:endCxn id="8" idx="2"/>
          </p:cNvCxnSpPr>
          <p:nvPr/>
        </p:nvCxnSpPr>
        <p:spPr>
          <a:xfrm>
            <a:off x="7061461" y="3424444"/>
            <a:ext cx="48912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88A8954-0A0E-DC45-8161-361B70CA527C}"/>
              </a:ext>
            </a:extLst>
          </p:cNvPr>
          <p:cNvSpPr/>
          <p:nvPr/>
        </p:nvSpPr>
        <p:spPr>
          <a:xfrm>
            <a:off x="10766698" y="2255761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12B194-1CE0-3744-8E8F-EE2704A0F0F6}"/>
              </a:ext>
            </a:extLst>
          </p:cNvPr>
          <p:cNvCxnSpPr>
            <a:cxnSpLocks/>
            <a:stCxn id="11" idx="0"/>
            <a:endCxn id="58" idx="4"/>
          </p:cNvCxnSpPr>
          <p:nvPr/>
        </p:nvCxnSpPr>
        <p:spPr>
          <a:xfrm flipH="1" flipV="1">
            <a:off x="11053964" y="2816355"/>
            <a:ext cx="1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775FA65-A74D-F44A-BD22-807AD0750508}"/>
              </a:ext>
            </a:extLst>
          </p:cNvPr>
          <p:cNvSpPr/>
          <p:nvPr/>
        </p:nvSpPr>
        <p:spPr>
          <a:xfrm>
            <a:off x="9696757" y="225128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30940F-DE1B-2242-B272-FF79C9FF30F2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9984023" y="2811876"/>
            <a:ext cx="1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E65CAE3-109D-7C49-8754-83C1F6CA7AD5}"/>
              </a:ext>
            </a:extLst>
          </p:cNvPr>
          <p:cNvSpPr/>
          <p:nvPr/>
        </p:nvSpPr>
        <p:spPr>
          <a:xfrm>
            <a:off x="8622604" y="225128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A6FB8-D837-D44F-9D71-506FF0378C48}"/>
              </a:ext>
            </a:extLst>
          </p:cNvPr>
          <p:cNvCxnSpPr>
            <a:cxnSpLocks/>
            <a:endCxn id="26" idx="4"/>
          </p:cNvCxnSpPr>
          <p:nvPr/>
        </p:nvCxnSpPr>
        <p:spPr>
          <a:xfrm flipH="1" flipV="1">
            <a:off x="8909870" y="2811876"/>
            <a:ext cx="1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C8824B-274C-FC44-99B2-9F6221CFF651}"/>
              </a:ext>
            </a:extLst>
          </p:cNvPr>
          <p:cNvSpPr/>
          <p:nvPr/>
        </p:nvSpPr>
        <p:spPr>
          <a:xfrm>
            <a:off x="7548451" y="2251282"/>
            <a:ext cx="574531" cy="56059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131B5F-19B4-524F-B7C5-C5238822F111}"/>
              </a:ext>
            </a:extLst>
          </p:cNvPr>
          <p:cNvCxnSpPr>
            <a:cxnSpLocks/>
            <a:endCxn id="28" idx="4"/>
          </p:cNvCxnSpPr>
          <p:nvPr/>
        </p:nvCxnSpPr>
        <p:spPr>
          <a:xfrm flipH="1" flipV="1">
            <a:off x="7835717" y="2811876"/>
            <a:ext cx="1" cy="327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2D95C-A97E-1145-A48F-7564952F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a sequence using the same matrix for each input</a:t>
            </a:r>
          </a:p>
          <a:p>
            <a:r>
              <a:rPr lang="en-US" dirty="0"/>
              <a:t>Maintains a representation of the history up to each input</a:t>
            </a:r>
          </a:p>
          <a:p>
            <a:r>
              <a:rPr lang="en-US" dirty="0"/>
              <a:t>Challenge:</a:t>
            </a:r>
          </a:p>
          <a:p>
            <a:pPr lvl="1"/>
            <a:r>
              <a:rPr lang="en-US" dirty="0"/>
              <a:t>During backpropagation, since RNNs multiply the same matrix over and over, gradients vanish or explode</a:t>
            </a:r>
          </a:p>
          <a:p>
            <a:pPr lvl="1"/>
            <a:r>
              <a:rPr lang="en-US" dirty="0"/>
              <a:t>Cannot capture long-term dependencies (or learn much) with uninformative gradients</a:t>
            </a:r>
          </a:p>
          <a:p>
            <a:pPr lvl="1"/>
            <a:r>
              <a:rPr lang="en-US" dirty="0"/>
              <a:t>History gets forgotten over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F353E-D80C-3241-ABBC-EEF25549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The flights the airline was canceling were full.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0D8-5A7C-1244-94BA-0468C915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4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Gradient Clipping</a:t>
            </a:r>
            <a:r>
              <a:rPr lang="en-US" dirty="0"/>
              <a:t>: Normalize the gradient of a parameter vector when its L2 norm reaches a certain value.</a:t>
            </a:r>
          </a:p>
          <a:p>
            <a:r>
              <a:rPr lang="en-US" dirty="0"/>
              <a:t>Explicit </a:t>
            </a:r>
            <a:r>
              <a:rPr lang="en-US" b="1" dirty="0"/>
              <a:t>memory cell</a:t>
            </a:r>
            <a:r>
              <a:rPr lang="en-US" dirty="0"/>
              <a:t> with which a model can keep important long-term information.</a:t>
            </a:r>
          </a:p>
          <a:p>
            <a:pPr lvl="1"/>
            <a:r>
              <a:rPr lang="en-US" dirty="0"/>
              <a:t>LSTM (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, 1997)</a:t>
            </a:r>
          </a:p>
          <a:p>
            <a:pPr lvl="1"/>
            <a:r>
              <a:rPr lang="en-US" dirty="0"/>
              <a:t>GRU (Cho et al., 2014)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8D18D-AA8A-274F-AA99-AE7CDE5B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2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Natural language inference</a:t>
            </a:r>
          </a:p>
          <a:p>
            <a:r>
              <a:rPr lang="en-US" dirty="0"/>
              <a:t>Sequence labeling</a:t>
            </a:r>
          </a:p>
          <a:p>
            <a:pPr lvl="1"/>
            <a:r>
              <a:rPr lang="en-US" dirty="0"/>
              <a:t>Part-of-speech tagging</a:t>
            </a:r>
          </a:p>
          <a:p>
            <a:pPr lvl="1"/>
            <a:r>
              <a:rPr lang="en-US" dirty="0"/>
              <a:t>Named entity recognition</a:t>
            </a:r>
          </a:p>
          <a:p>
            <a:r>
              <a:rPr lang="en-US" dirty="0"/>
              <a:t>Sequence generation</a:t>
            </a:r>
          </a:p>
          <a:p>
            <a:pPr lvl="1"/>
            <a:r>
              <a:rPr lang="en-US" dirty="0"/>
              <a:t>Language modeling</a:t>
            </a:r>
          </a:p>
          <a:p>
            <a:pPr lvl="1"/>
            <a:r>
              <a:rPr lang="en-US" dirty="0"/>
              <a:t>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4C854-155C-DA4C-8AE0-FD2A8A31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0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vs. GRUs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LSTMs and GRUs are based on similar ideas, but the LSTM has slightly more parameters</a:t>
            </a:r>
          </a:p>
          <a:p>
            <a:r>
              <a:rPr lang="en-US" dirty="0"/>
              <a:t>Performance is usually extremely similar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25946-5328-1143-9547-F1BA512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5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Attention and Transformers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004FF-1072-C046-A8E2-B2050EA3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99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parts of the input are equally important</a:t>
            </a:r>
          </a:p>
          <a:p>
            <a:pPr lvl="1"/>
            <a:r>
              <a:rPr lang="en-US" dirty="0"/>
              <a:t>Example:  </a:t>
            </a:r>
          </a:p>
          <a:p>
            <a:pPr lvl="2"/>
            <a:r>
              <a:rPr lang="en-US" dirty="0"/>
              <a:t>Q: “When was Barack Obama born?”</a:t>
            </a:r>
          </a:p>
          <a:p>
            <a:pPr lvl="2"/>
            <a:r>
              <a:rPr lang="en-US" dirty="0"/>
              <a:t>Reference: “Barack Obama was born in 1961 in Honolulu.”</a:t>
            </a:r>
          </a:p>
          <a:p>
            <a:r>
              <a:rPr lang="en-US" dirty="0"/>
              <a:t>The idea of attention is to compute the importance (or weights) of each input, given a query</a:t>
            </a:r>
          </a:p>
          <a:p>
            <a:r>
              <a:rPr lang="en-US" dirty="0"/>
              <a:t>Attention has shown to be very useful for many NLP tasks, such as machine translation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A8B4-85E9-0042-B4A6-B60233F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145544" cy="4351338"/>
          </a:xfrm>
        </p:spPr>
        <p:txBody>
          <a:bodyPr/>
          <a:lstStyle/>
          <a:p>
            <a:r>
              <a:rPr lang="en-US" dirty="0"/>
              <a:t>Transformers process sequences of arbitrary lengths using attention and feedforward layers</a:t>
            </a:r>
          </a:p>
          <a:p>
            <a:r>
              <a:rPr lang="en-US" dirty="0"/>
              <a:t>Can be used to:</a:t>
            </a:r>
          </a:p>
          <a:p>
            <a:pPr lvl="1"/>
            <a:r>
              <a:rPr lang="en-US" dirty="0"/>
              <a:t>Process input sequences</a:t>
            </a:r>
          </a:p>
          <a:p>
            <a:pPr lvl="1"/>
            <a:r>
              <a:rPr lang="en-US" dirty="0"/>
              <a:t>Generate output sequences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372D5-9B03-5349-933E-A6CF2386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59" y="1825625"/>
            <a:ext cx="2946595" cy="4270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5B312-6ACD-4542-B5AF-D8028EB013A1}"/>
              </a:ext>
            </a:extLst>
          </p:cNvPr>
          <p:cNvSpPr txBox="1"/>
          <p:nvPr/>
        </p:nvSpPr>
        <p:spPr>
          <a:xfrm>
            <a:off x="9319016" y="6176963"/>
            <a:ext cx="242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 from Vaswani et al. (2017)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6000-2939-204B-ABD9-F315B22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Training can be parallelized – training is faster than for RNNs</a:t>
            </a:r>
          </a:p>
          <a:p>
            <a:pPr lvl="1"/>
            <a:r>
              <a:rPr lang="en-US" dirty="0"/>
              <a:t>Performance is often slightly better than for RNNs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Transformers have been reported to be more sensitive to small hyperparameters changes</a:t>
            </a:r>
          </a:p>
          <a:p>
            <a:pPr lvl="1"/>
            <a:r>
              <a:rPr lang="en-US" dirty="0"/>
              <a:t>Might be a worse model of human 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6656-1395-8645-809F-5F36E71A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Pretrained Neural Networks Online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How to Use them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D93E5-ABE5-BA44-A283-F45F3A09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38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3191-4719-4440-B020-60B77FEA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9B351-2C2E-4449-A5A7-0FFB8A8C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50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16317-B728-0048-9C9D-4AAA8924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Neural networks are data hungry!</a:t>
            </a:r>
          </a:p>
          <a:p>
            <a:r>
              <a:rPr lang="en-US" dirty="0"/>
              <a:t>Possible mitigation strategies: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Transfer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B741-90D8-084A-8C0B-77C8E743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4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3E72A-6CA3-6F41-B35A-86E5F89D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2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Neural networks learn unwanted biases from data</a:t>
            </a:r>
          </a:p>
          <a:p>
            <a:pPr lvl="1"/>
            <a:r>
              <a:rPr lang="en-US" dirty="0"/>
              <a:t>You have already heard about that!</a:t>
            </a:r>
          </a:p>
          <a:p>
            <a:r>
              <a:rPr lang="en-US" dirty="0"/>
              <a:t>Possible mitigation strategies:</a:t>
            </a:r>
          </a:p>
          <a:p>
            <a:pPr lvl="1"/>
            <a:r>
              <a:rPr lang="en-US" dirty="0"/>
              <a:t>Collect data without biases</a:t>
            </a:r>
          </a:p>
          <a:p>
            <a:pPr lvl="1"/>
            <a:r>
              <a:rPr lang="en-US" dirty="0"/>
              <a:t>Remove biases from data</a:t>
            </a:r>
          </a:p>
          <a:p>
            <a:pPr lvl="1"/>
            <a:r>
              <a:rPr lang="en-US" dirty="0"/>
              <a:t>Design training such that biases aren’t learned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24747-F3F3-0E41-B3B0-5C3E4C85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Large neural networks need lots of memory </a:t>
            </a:r>
          </a:p>
          <a:p>
            <a:pPr lvl="1"/>
            <a:r>
              <a:rPr lang="en-US" dirty="0"/>
              <a:t>Some can’t easily be run on a standard GPU</a:t>
            </a:r>
          </a:p>
          <a:p>
            <a:r>
              <a:rPr lang="en-US" dirty="0"/>
              <a:t>Training can take very long and might occupy hardware needed for other purposes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CDB3A-2670-4C4C-A2FB-FFC03D65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Training of large networks causes a lot of CO2 emission</a:t>
            </a:r>
          </a:p>
          <a:p>
            <a:r>
              <a:rPr lang="en-US" dirty="0"/>
              <a:t>Training one time is bad, but what is really problematic are experiments needed for hyperparameter tuning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21EA2-920E-6849-8DFC-536A59BF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6C6-11E7-4A47-9F56-97D1A0A6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Neural networks are not easily interpretable</a:t>
            </a:r>
          </a:p>
          <a:p>
            <a:pPr lvl="1"/>
            <a:r>
              <a:rPr lang="en-US" dirty="0"/>
              <a:t>It is not easy to understand why they take the decisions they take</a:t>
            </a:r>
          </a:p>
          <a:p>
            <a:r>
              <a:rPr lang="en-US" dirty="0"/>
              <a:t>Using them for applications where decisions need to be manually verified is difficult</a:t>
            </a:r>
          </a:p>
          <a:p>
            <a:pPr lvl="1"/>
            <a:r>
              <a:rPr lang="en-US" dirty="0"/>
              <a:t>Candidate screening</a:t>
            </a:r>
          </a:p>
          <a:p>
            <a:pPr lvl="1"/>
            <a:r>
              <a:rPr lang="en-US" dirty="0"/>
              <a:t>Criminal trials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5CD5E-C872-744E-9E37-29D33229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475767"/>
            <a:ext cx="10681252" cy="5906466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5F4BB-1823-0B4F-B859-ECF6386D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2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A9CFE-1156-4D4E-8246-D136FED4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66875"/>
            <a:ext cx="8229600" cy="482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16C3E-7797-D44C-9AC0-AFF26D3B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5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A9CFE-1156-4D4E-8246-D136FED4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66875"/>
            <a:ext cx="8229600" cy="482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583C72-E4C8-9344-B4E7-8571DA6B22E5}"/>
              </a:ext>
            </a:extLst>
          </p:cNvPr>
          <p:cNvSpPr/>
          <p:nvPr/>
        </p:nvSpPr>
        <p:spPr>
          <a:xfrm>
            <a:off x="3048000" y="4867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Update gate</a:t>
            </a:r>
            <a:r>
              <a:rPr lang="en-US" dirty="0"/>
              <a:t>: controls how much of the previous hidden state to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2BBC7-AC43-F746-8887-F20FC68C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19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A9CFE-1156-4D4E-8246-D136FED4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66875"/>
            <a:ext cx="8229600" cy="482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9AD92E-93EA-7243-AB3D-F8FE169086C4}"/>
              </a:ext>
            </a:extLst>
          </p:cNvPr>
          <p:cNvSpPr/>
          <p:nvPr/>
        </p:nvSpPr>
        <p:spPr>
          <a:xfrm>
            <a:off x="3048000" y="4867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Reset</a:t>
            </a:r>
            <a:r>
              <a:rPr lang="en-US" dirty="0"/>
              <a:t> </a:t>
            </a:r>
            <a:r>
              <a:rPr lang="en-US" b="1" dirty="0"/>
              <a:t>gate</a:t>
            </a:r>
            <a:r>
              <a:rPr lang="en-US" dirty="0"/>
              <a:t>: controls how much of the previous hidden state to keep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0E2F8-05C8-C84B-9249-F553328D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8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A9CFE-1156-4D4E-8246-D136FED4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66875"/>
            <a:ext cx="8229600" cy="482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CD134-0B00-A64E-B15D-9DCDE60E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69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Long Short-Term Memory Networks (LSTMs)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First proposed by Hochreiter and Schmidhuber (1997).</a:t>
            </a:r>
          </a:p>
          <a:p>
            <a:r>
              <a:rPr lang="en-US" sz="2000"/>
              <a:t>Similar to the GRU, but some more parameters.</a:t>
            </a:r>
          </a:p>
          <a:p>
            <a:r>
              <a:rPr lang="en-US" sz="2000"/>
              <a:t>Performance is usually extremely similar.</a:t>
            </a:r>
          </a:p>
          <a:p>
            <a:r>
              <a:rPr lang="en-US" sz="2000"/>
              <a:t>Three gates: </a:t>
            </a:r>
          </a:p>
          <a:p>
            <a:pPr lvl="1"/>
            <a:r>
              <a:rPr lang="en-US" sz="2000"/>
              <a:t>Add gate</a:t>
            </a:r>
          </a:p>
          <a:p>
            <a:pPr lvl="1"/>
            <a:r>
              <a:rPr lang="en-US" sz="2000"/>
              <a:t>Forget gate</a:t>
            </a:r>
          </a:p>
          <a:p>
            <a:pPr lvl="1"/>
            <a:r>
              <a:rPr lang="en-US" sz="2000"/>
              <a:t>Output gate</a:t>
            </a:r>
          </a:p>
          <a:p>
            <a:pPr marL="457200" lvl="1" indent="0">
              <a:buNone/>
            </a:pPr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99C6-AFE9-A044-937A-1FEF0469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37" y="640080"/>
            <a:ext cx="6464037" cy="55778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84E34-F5BF-2149-8CD9-534B35B2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5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7ECB0-C6BB-4981-8075-84592B82B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&gt;0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perceptron can be seen as a single neural unit</a:t>
                </a:r>
              </a:p>
              <a:p>
                <a:r>
                  <a:rPr lang="en-US" dirty="0"/>
                  <a:t>The output of a perceptron is binary (0 or 1)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7ECB0-C6BB-4981-8075-84592B82B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FCB3E-23C7-D845-889D-75308A54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9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7ECB0-C6BB-4981-8075-84592B82B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&gt;0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 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Assume: </a:t>
                </a:r>
                <a:r>
                  <a:rPr lang="en-US" i="1" dirty="0"/>
                  <a:t>w</a:t>
                </a:r>
                <a:r>
                  <a:rPr lang="en-US" dirty="0"/>
                  <a:t> = [0.2, 0.4, 0.8, 0.3], </a:t>
                </a:r>
                <a:r>
                  <a:rPr lang="en-US" i="1" dirty="0"/>
                  <a:t>b</a:t>
                </a:r>
                <a:r>
                  <a:rPr lang="en-US" dirty="0"/>
                  <a:t> = 0</a:t>
                </a:r>
              </a:p>
              <a:p>
                <a:r>
                  <a:rPr lang="en-US" dirty="0"/>
                  <a:t>Input </a:t>
                </a:r>
                <a:r>
                  <a:rPr lang="en-US" i="1" dirty="0"/>
                  <a:t>x</a:t>
                </a:r>
                <a:r>
                  <a:rPr lang="en-US" dirty="0"/>
                  <a:t> = [0, 0.2, -1, 0] </a:t>
                </a:r>
              </a:p>
              <a:p>
                <a:endParaRPr lang="en-US" dirty="0"/>
              </a:p>
              <a:p>
                <a:r>
                  <a:rPr lang="en-US" dirty="0"/>
                  <a:t>What is the output </a:t>
                </a:r>
                <a:r>
                  <a:rPr lang="en-US" i="1" dirty="0"/>
                  <a:t>y</a:t>
                </a:r>
                <a:r>
                  <a:rPr lang="en-US" dirty="0"/>
                  <a:t> of the perceptron?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7ECB0-C6BB-4981-8075-84592B82B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90AB5-0A0C-BA4F-A8D8-F8D90BA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9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52DA-0266-4AB8-91DE-B0721AB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ECB0-C6BB-4981-8075-84592B82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perceptron cannot compute XOR</a:t>
            </a:r>
          </a:p>
          <a:p>
            <a:pPr lvl="1"/>
            <a:r>
              <a:rPr lang="en-US" dirty="0"/>
              <a:t>The perceptron is a linear classifier.</a:t>
            </a:r>
          </a:p>
          <a:p>
            <a:pPr lvl="1"/>
            <a:r>
              <a:rPr lang="en-US" dirty="0"/>
              <a:t>Decision boundary is a line, but XOR is not linearly separable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0E3D2-DD4D-0745-B01A-5E2BC326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259266"/>
            <a:ext cx="8178800" cy="387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74A606-5EBD-B14E-84E5-EDFDFE5DF331}"/>
              </a:ext>
            </a:extLst>
          </p:cNvPr>
          <p:cNvSpPr txBox="1">
            <a:spLocks/>
          </p:cNvSpPr>
          <p:nvPr/>
        </p:nvSpPr>
        <p:spPr>
          <a:xfrm>
            <a:off x="3467100" y="4001294"/>
            <a:ext cx="5257800" cy="89058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Solution: Deep neural networks!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61B15-7B3A-FF4E-B11B-611DB0D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622 - S19">
      <a:majorFont>
        <a:latin typeface="Dosi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hine Learning Template" id="{37C62F96-1985-4E1F-BB85-AFDBB012DACC}" vid="{ED568A94-7FEF-4BB3-BDA6-B7F3D43757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17482</TotalTime>
  <Words>1972</Words>
  <Application>Microsoft Macintosh PowerPoint</Application>
  <PresentationFormat>Widescreen</PresentationFormat>
  <Paragraphs>373</Paragraphs>
  <Slides>69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Cambria Math</vt:lpstr>
      <vt:lpstr>Dosis</vt:lpstr>
      <vt:lpstr>Office Theme</vt:lpstr>
      <vt:lpstr>Introduction to Deep Learning</vt:lpstr>
      <vt:lpstr>Motivation</vt:lpstr>
      <vt:lpstr>Application Examples</vt:lpstr>
      <vt:lpstr>About Features</vt:lpstr>
      <vt:lpstr>Overview</vt:lpstr>
      <vt:lpstr>Perceptron</vt:lpstr>
      <vt:lpstr>Perceptron</vt:lpstr>
      <vt:lpstr>Perceptron: Example</vt:lpstr>
      <vt:lpstr>XOR Function</vt:lpstr>
      <vt:lpstr>XOR Function</vt:lpstr>
      <vt:lpstr>Nonlinear Functions</vt:lpstr>
      <vt:lpstr>Sigmoid</vt:lpstr>
      <vt:lpstr>Non-linear Output Functions: Tanh</vt:lpstr>
      <vt:lpstr>Non-linear Output Functions: ReLU</vt:lpstr>
      <vt:lpstr>Feedforward Networks</vt:lpstr>
      <vt:lpstr>Feedforward Network</vt:lpstr>
      <vt:lpstr>Feedforward Network</vt:lpstr>
      <vt:lpstr>Feedforward Network: Example</vt:lpstr>
      <vt:lpstr>Multiple Output Classes</vt:lpstr>
      <vt:lpstr>Softmax</vt:lpstr>
      <vt:lpstr>Number of Parameters</vt:lpstr>
      <vt:lpstr>Training Neural Networks</vt:lpstr>
      <vt:lpstr>About Weights</vt:lpstr>
      <vt:lpstr>Loss Functions</vt:lpstr>
      <vt:lpstr>Cross-entropy Loss</vt:lpstr>
      <vt:lpstr>Cross-entropy Loss</vt:lpstr>
      <vt:lpstr>Cross-entropy Loss</vt:lpstr>
      <vt:lpstr>Logs</vt:lpstr>
      <vt:lpstr>Stochastic Gradient Descent</vt:lpstr>
      <vt:lpstr>Stochastic Gradient Descent</vt:lpstr>
      <vt:lpstr>Stochastic Gradient Descent</vt:lpstr>
      <vt:lpstr>Optimization</vt:lpstr>
      <vt:lpstr>Optimizers besides SGD</vt:lpstr>
      <vt:lpstr>Batches</vt:lpstr>
      <vt:lpstr>Regression</vt:lpstr>
      <vt:lpstr>Exercise: Feedforward Networks</vt:lpstr>
      <vt:lpstr>Convolutional Neural Networks</vt:lpstr>
      <vt:lpstr>Motivation</vt:lpstr>
      <vt:lpstr>Convolutions</vt:lpstr>
      <vt:lpstr>Convolutional Neural Networks</vt:lpstr>
      <vt:lpstr>Convolutional Neural Networks</vt:lpstr>
      <vt:lpstr>What are CNNs useful for?</vt:lpstr>
      <vt:lpstr>Recurrent Neural Networks</vt:lpstr>
      <vt:lpstr>Motivation</vt:lpstr>
      <vt:lpstr>Recurent Neural Network</vt:lpstr>
      <vt:lpstr>Recurent Neural Network</vt:lpstr>
      <vt:lpstr>Recurrent Neural Networks</vt:lpstr>
      <vt:lpstr>Recurrent Neural Networks</vt:lpstr>
      <vt:lpstr>Recurrent Neural Networks</vt:lpstr>
      <vt:lpstr>LSTMs vs. GRUs</vt:lpstr>
      <vt:lpstr>Attention and Transformers</vt:lpstr>
      <vt:lpstr>Motivation for Attention</vt:lpstr>
      <vt:lpstr>Transformers</vt:lpstr>
      <vt:lpstr>Transformers – Pros and Cons</vt:lpstr>
      <vt:lpstr>Pretrained Neural Networks Online and  How to Use them</vt:lpstr>
      <vt:lpstr>For Images</vt:lpstr>
      <vt:lpstr>For Text</vt:lpstr>
      <vt:lpstr>Challenges</vt:lpstr>
      <vt:lpstr>Data</vt:lpstr>
      <vt:lpstr>Biases</vt:lpstr>
      <vt:lpstr>Hardware Constraints</vt:lpstr>
      <vt:lpstr>Environmental Concerns</vt:lpstr>
      <vt:lpstr>Interpretability</vt:lpstr>
      <vt:lpstr>Thank you!</vt:lpstr>
      <vt:lpstr>Gated Recurrent Neural Networks</vt:lpstr>
      <vt:lpstr>Gated Recurrent Neural Networks</vt:lpstr>
      <vt:lpstr>Gated Recurrent Neural Networks</vt:lpstr>
      <vt:lpstr>Gated Recurrent Neural Networks</vt:lpstr>
      <vt:lpstr>Long Short-Term Memory Networks (LSTMs)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Katharina Kann</dc:creator>
  <cp:lastModifiedBy>Katharina Kann</cp:lastModifiedBy>
  <cp:revision>80</cp:revision>
  <dcterms:created xsi:type="dcterms:W3CDTF">2021-06-18T20:40:38Z</dcterms:created>
  <dcterms:modified xsi:type="dcterms:W3CDTF">2021-07-06T18:26:19Z</dcterms:modified>
</cp:coreProperties>
</file>